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9" r:id="rId2"/>
    <p:sldId id="300" r:id="rId3"/>
    <p:sldId id="295" r:id="rId4"/>
    <p:sldId id="298" r:id="rId5"/>
    <p:sldId id="299" r:id="rId6"/>
    <p:sldId id="316" r:id="rId7"/>
    <p:sldId id="306" r:id="rId8"/>
    <p:sldId id="309" r:id="rId9"/>
    <p:sldId id="304" r:id="rId10"/>
    <p:sldId id="312" r:id="rId11"/>
    <p:sldId id="303" r:id="rId12"/>
    <p:sldId id="257" r:id="rId13"/>
    <p:sldId id="256" r:id="rId14"/>
    <p:sldId id="301" r:id="rId15"/>
    <p:sldId id="269" r:id="rId16"/>
    <p:sldId id="307" r:id="rId17"/>
    <p:sldId id="302" r:id="rId18"/>
    <p:sldId id="297" r:id="rId19"/>
    <p:sldId id="280" r:id="rId20"/>
    <p:sldId id="313" r:id="rId21"/>
    <p:sldId id="311" r:id="rId22"/>
    <p:sldId id="310" r:id="rId23"/>
    <p:sldId id="287" r:id="rId24"/>
    <p:sldId id="289" r:id="rId25"/>
    <p:sldId id="290" r:id="rId26"/>
    <p:sldId id="293" r:id="rId27"/>
    <p:sldId id="278" r:id="rId28"/>
    <p:sldId id="279" r:id="rId29"/>
    <p:sldId id="258" r:id="rId30"/>
    <p:sldId id="275" r:id="rId31"/>
    <p:sldId id="314" r:id="rId32"/>
    <p:sldId id="317" r:id="rId33"/>
  </p:sldIdLst>
  <p:sldSz cx="9144000" cy="6858000" type="screen4x3"/>
  <p:notesSz cx="6858000" cy="9144000"/>
  <p:defaultTextStyle>
    <a:defPPr>
      <a:defRPr lang="en-US"/>
    </a:defPPr>
    <a:lvl1pPr algn="l" rtl="0" fontAlgn="base">
      <a:spcBef>
        <a:spcPct val="0"/>
      </a:spcBef>
      <a:spcAft>
        <a:spcPct val="0"/>
      </a:spcAft>
      <a:defRPr sz="3600" b="1" kern="1200">
        <a:solidFill>
          <a:schemeClr val="tx1"/>
        </a:solidFill>
        <a:latin typeface="Lucida Console" pitchFamily="-107" charset="0"/>
        <a:ea typeface="ＭＳ Ｐゴシック" pitchFamily="-107" charset="-128"/>
        <a:cs typeface="+mn-cs"/>
      </a:defRPr>
    </a:lvl1pPr>
    <a:lvl2pPr marL="457200" algn="l" rtl="0" fontAlgn="base">
      <a:spcBef>
        <a:spcPct val="0"/>
      </a:spcBef>
      <a:spcAft>
        <a:spcPct val="0"/>
      </a:spcAft>
      <a:defRPr sz="3600" b="1" kern="1200">
        <a:solidFill>
          <a:schemeClr val="tx1"/>
        </a:solidFill>
        <a:latin typeface="Lucida Console" pitchFamily="-107" charset="0"/>
        <a:ea typeface="ＭＳ Ｐゴシック" pitchFamily="-107" charset="-128"/>
        <a:cs typeface="+mn-cs"/>
      </a:defRPr>
    </a:lvl2pPr>
    <a:lvl3pPr marL="914400" algn="l" rtl="0" fontAlgn="base">
      <a:spcBef>
        <a:spcPct val="0"/>
      </a:spcBef>
      <a:spcAft>
        <a:spcPct val="0"/>
      </a:spcAft>
      <a:defRPr sz="3600" b="1" kern="1200">
        <a:solidFill>
          <a:schemeClr val="tx1"/>
        </a:solidFill>
        <a:latin typeface="Lucida Console" pitchFamily="-107" charset="0"/>
        <a:ea typeface="ＭＳ Ｐゴシック" pitchFamily="-107" charset="-128"/>
        <a:cs typeface="+mn-cs"/>
      </a:defRPr>
    </a:lvl3pPr>
    <a:lvl4pPr marL="1371600" algn="l" rtl="0" fontAlgn="base">
      <a:spcBef>
        <a:spcPct val="0"/>
      </a:spcBef>
      <a:spcAft>
        <a:spcPct val="0"/>
      </a:spcAft>
      <a:defRPr sz="3600" b="1" kern="1200">
        <a:solidFill>
          <a:schemeClr val="tx1"/>
        </a:solidFill>
        <a:latin typeface="Lucida Console" pitchFamily="-107" charset="0"/>
        <a:ea typeface="ＭＳ Ｐゴシック" pitchFamily="-107" charset="-128"/>
        <a:cs typeface="+mn-cs"/>
      </a:defRPr>
    </a:lvl4pPr>
    <a:lvl5pPr marL="1828800" algn="l" rtl="0" fontAlgn="base">
      <a:spcBef>
        <a:spcPct val="0"/>
      </a:spcBef>
      <a:spcAft>
        <a:spcPct val="0"/>
      </a:spcAft>
      <a:defRPr sz="3600" b="1" kern="1200">
        <a:solidFill>
          <a:schemeClr val="tx1"/>
        </a:solidFill>
        <a:latin typeface="Lucida Console" pitchFamily="-107" charset="0"/>
        <a:ea typeface="ＭＳ Ｐゴシック" pitchFamily="-107" charset="-128"/>
        <a:cs typeface="+mn-cs"/>
      </a:defRPr>
    </a:lvl5pPr>
    <a:lvl6pPr marL="2286000" algn="l" defTabSz="914400" rtl="0" eaLnBrk="1" latinLnBrk="0" hangingPunct="1">
      <a:defRPr sz="3600" b="1" kern="1200">
        <a:solidFill>
          <a:schemeClr val="tx1"/>
        </a:solidFill>
        <a:latin typeface="Lucida Console" pitchFamily="-107" charset="0"/>
        <a:ea typeface="ＭＳ Ｐゴシック" pitchFamily="-107" charset="-128"/>
        <a:cs typeface="+mn-cs"/>
      </a:defRPr>
    </a:lvl6pPr>
    <a:lvl7pPr marL="2743200" algn="l" defTabSz="914400" rtl="0" eaLnBrk="1" latinLnBrk="0" hangingPunct="1">
      <a:defRPr sz="3600" b="1" kern="1200">
        <a:solidFill>
          <a:schemeClr val="tx1"/>
        </a:solidFill>
        <a:latin typeface="Lucida Console" pitchFamily="-107" charset="0"/>
        <a:ea typeface="ＭＳ Ｐゴシック" pitchFamily="-107" charset="-128"/>
        <a:cs typeface="+mn-cs"/>
      </a:defRPr>
    </a:lvl7pPr>
    <a:lvl8pPr marL="3200400" algn="l" defTabSz="914400" rtl="0" eaLnBrk="1" latinLnBrk="0" hangingPunct="1">
      <a:defRPr sz="3600" b="1" kern="1200">
        <a:solidFill>
          <a:schemeClr val="tx1"/>
        </a:solidFill>
        <a:latin typeface="Lucida Console" pitchFamily="-107" charset="0"/>
        <a:ea typeface="ＭＳ Ｐゴシック" pitchFamily="-107" charset="-128"/>
        <a:cs typeface="+mn-cs"/>
      </a:defRPr>
    </a:lvl8pPr>
    <a:lvl9pPr marL="3657600" algn="l" defTabSz="914400" rtl="0" eaLnBrk="1" latinLnBrk="0" hangingPunct="1">
      <a:defRPr sz="3600" b="1" kern="1200">
        <a:solidFill>
          <a:schemeClr val="tx1"/>
        </a:solidFill>
        <a:latin typeface="Lucida Console" pitchFamily="-107" charset="0"/>
        <a:ea typeface="ＭＳ Ｐゴシック" pitchFamily="-107"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00"/>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3" d="100"/>
          <a:sy n="83" d="100"/>
        </p:scale>
        <p:origin x="-4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endParaRPr lang="en-US"/>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endParaRPr lang="en-US"/>
          </a:p>
        </p:txBody>
      </p:sp>
      <p:sp>
        <p:nvSpPr>
          <p:cNvPr id="153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endParaRPr lang="en-US"/>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fld id="{7776813A-833B-4617-83B9-4D1B0A2D1E1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1pPr>
    <a:lvl2pPr marL="4572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A7E828C8-894F-41D8-8F06-F3AC4983E326}" type="slidenum">
              <a:rPr lang="en-US"/>
              <a:pPr/>
              <a:t>7</a:t>
            </a:fld>
            <a:endParaRPr lang="en-US"/>
          </a:p>
        </p:txBody>
      </p:sp>
      <p:sp>
        <p:nvSpPr>
          <p:cNvPr id="23555" name="Rectangle 2"/>
          <p:cNvSpPr>
            <a:spLocks noRot="1" noChangeArrowheads="1" noTextEdit="1"/>
          </p:cNvSpPr>
          <p:nvPr>
            <p:ph type="sldImg"/>
          </p:nvPr>
        </p:nvSpPr>
        <p:spPr>
          <a:xfrm>
            <a:off x="1144588" y="685800"/>
            <a:ext cx="4572000" cy="3429000"/>
          </a:xfrm>
          <a:ln/>
        </p:spPr>
      </p:sp>
      <p:sp>
        <p:nvSpPr>
          <p:cNvPr id="23556"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AE0B8F1F-0D43-41AF-A133-63586C017C41}" type="slidenum">
              <a:rPr lang="en-US"/>
              <a:pPr/>
              <a:t>8</a:t>
            </a:fld>
            <a:endParaRPr lang="en-US"/>
          </a:p>
        </p:txBody>
      </p:sp>
      <p:sp>
        <p:nvSpPr>
          <p:cNvPr id="25603" name="Rectangle 2"/>
          <p:cNvSpPr>
            <a:spLocks noRot="1" noChangeArrowheads="1" noTextEdit="1"/>
          </p:cNvSpPr>
          <p:nvPr>
            <p:ph type="sldImg"/>
          </p:nvPr>
        </p:nvSpPr>
        <p:spPr>
          <a:xfrm>
            <a:off x="1144588" y="685800"/>
            <a:ext cx="4572000" cy="3429000"/>
          </a:xfrm>
          <a:ln/>
        </p:spPr>
      </p:sp>
      <p:sp>
        <p:nvSpPr>
          <p:cNvPr id="2560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E87A5AEB-39F1-4D28-84A0-F12434FF4BCD}" type="slidenum">
              <a:rPr lang="en-US"/>
              <a:pPr/>
              <a:t>16</a:t>
            </a:fld>
            <a:endParaRPr lang="en-US"/>
          </a:p>
        </p:txBody>
      </p:sp>
      <p:sp>
        <p:nvSpPr>
          <p:cNvPr id="34819" name="Rectangle 2"/>
          <p:cNvSpPr>
            <a:spLocks noRot="1" noChangeArrowheads="1" noTextEdit="1"/>
          </p:cNvSpPr>
          <p:nvPr>
            <p:ph type="sldImg"/>
          </p:nvPr>
        </p:nvSpPr>
        <p:spPr>
          <a:xfrm>
            <a:off x="1144588" y="685800"/>
            <a:ext cx="4572000" cy="3429000"/>
          </a:xfrm>
          <a:ln/>
        </p:spPr>
      </p:sp>
      <p:sp>
        <p:nvSpPr>
          <p:cNvPr id="3482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94884B0C-4E90-4676-A0FF-98FF981F7FB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27703586-DC2B-49DE-8591-400798EF5D7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E031CEE8-C9AF-4E6B-9E1B-9CC77316A5F4}"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B22B681D-45D4-4D81-B54C-7D5A87BA491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5793D51-FC7E-4659-A54A-D821B37377B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60465C13-F108-42BF-BBC2-230CA244AB9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0CB734A0-9F5C-478A-802C-BB024B17944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8550930B-A37F-4959-AD11-8B0F7800E0C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56680AAA-1F7F-4C63-BAEC-942F5615040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EC4DC742-82B7-47AC-8BE1-1F5BBFBEE22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C81BE7AF-C7D0-4EFE-BBD0-768B6A740D4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D10E2B0-A10E-4FB4-BC9D-AEDD103F6B9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E384F899-7052-43FF-B2F8-B1AC3ADF2DD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Arial" charset="0"/>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Arial" charset="0"/>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Arial" charset="0"/>
              </a:defRPr>
            </a:lvl1pPr>
          </a:lstStyle>
          <a:p>
            <a:fld id="{E2E6FD2E-5991-4026-98CB-2ADF42D1E1E2}"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ＭＳ Ｐゴシック" pitchFamily="-107" charset="-128"/>
          <a:cs typeface="+mj-cs"/>
        </a:defRPr>
      </a:lvl1pPr>
      <a:lvl2pPr algn="ctr" rtl="0" eaLnBrk="0" fontAlgn="base" hangingPunct="0">
        <a:spcBef>
          <a:spcPct val="0"/>
        </a:spcBef>
        <a:spcAft>
          <a:spcPct val="0"/>
        </a:spcAft>
        <a:defRPr sz="4400">
          <a:solidFill>
            <a:schemeClr val="tx2"/>
          </a:solidFill>
          <a:latin typeface="Arial" pitchFamily="-107" charset="0"/>
          <a:ea typeface="ＭＳ Ｐゴシック" pitchFamily="-107" charset="-128"/>
        </a:defRPr>
      </a:lvl2pPr>
      <a:lvl3pPr algn="ctr" rtl="0" eaLnBrk="0" fontAlgn="base" hangingPunct="0">
        <a:spcBef>
          <a:spcPct val="0"/>
        </a:spcBef>
        <a:spcAft>
          <a:spcPct val="0"/>
        </a:spcAft>
        <a:defRPr sz="4400">
          <a:solidFill>
            <a:schemeClr val="tx2"/>
          </a:solidFill>
          <a:latin typeface="Arial" pitchFamily="-107" charset="0"/>
          <a:ea typeface="ＭＳ Ｐゴシック" pitchFamily="-107" charset="-128"/>
        </a:defRPr>
      </a:lvl3pPr>
      <a:lvl4pPr algn="ctr" rtl="0" eaLnBrk="0" fontAlgn="base" hangingPunct="0">
        <a:spcBef>
          <a:spcPct val="0"/>
        </a:spcBef>
        <a:spcAft>
          <a:spcPct val="0"/>
        </a:spcAft>
        <a:defRPr sz="4400">
          <a:solidFill>
            <a:schemeClr val="tx2"/>
          </a:solidFill>
          <a:latin typeface="Arial" pitchFamily="-107" charset="0"/>
          <a:ea typeface="ＭＳ Ｐゴシック" pitchFamily="-107" charset="-128"/>
        </a:defRPr>
      </a:lvl4pPr>
      <a:lvl5pPr algn="ctr" rtl="0" eaLnBrk="0" fontAlgn="base" hangingPunct="0">
        <a:spcBef>
          <a:spcPct val="0"/>
        </a:spcBef>
        <a:spcAft>
          <a:spcPct val="0"/>
        </a:spcAft>
        <a:defRPr sz="4400">
          <a:solidFill>
            <a:schemeClr val="tx2"/>
          </a:solidFill>
          <a:latin typeface="Arial" pitchFamily="-107" charset="0"/>
          <a:ea typeface="ＭＳ Ｐゴシック" pitchFamily="-107" charset="-128"/>
        </a:defRPr>
      </a:lvl5pPr>
      <a:lvl6pPr marL="457200" algn="ctr" rtl="0" fontAlgn="base">
        <a:spcBef>
          <a:spcPct val="0"/>
        </a:spcBef>
        <a:spcAft>
          <a:spcPct val="0"/>
        </a:spcAft>
        <a:defRPr sz="4400">
          <a:solidFill>
            <a:schemeClr val="tx2"/>
          </a:solidFill>
          <a:latin typeface="Arial" pitchFamily="-107" charset="0"/>
        </a:defRPr>
      </a:lvl6pPr>
      <a:lvl7pPr marL="914400" algn="ctr" rtl="0" fontAlgn="base">
        <a:spcBef>
          <a:spcPct val="0"/>
        </a:spcBef>
        <a:spcAft>
          <a:spcPct val="0"/>
        </a:spcAft>
        <a:defRPr sz="4400">
          <a:solidFill>
            <a:schemeClr val="tx2"/>
          </a:solidFill>
          <a:latin typeface="Arial" pitchFamily="-107" charset="0"/>
        </a:defRPr>
      </a:lvl7pPr>
      <a:lvl8pPr marL="1371600" algn="ctr" rtl="0" fontAlgn="base">
        <a:spcBef>
          <a:spcPct val="0"/>
        </a:spcBef>
        <a:spcAft>
          <a:spcPct val="0"/>
        </a:spcAft>
        <a:defRPr sz="4400">
          <a:solidFill>
            <a:schemeClr val="tx2"/>
          </a:solidFill>
          <a:latin typeface="Arial" pitchFamily="-107" charset="0"/>
        </a:defRPr>
      </a:lvl8pPr>
      <a:lvl9pPr marL="1828800" algn="ctr" rtl="0" fontAlgn="base">
        <a:spcBef>
          <a:spcPct val="0"/>
        </a:spcBef>
        <a:spcAft>
          <a:spcPct val="0"/>
        </a:spcAft>
        <a:defRPr sz="4400">
          <a:solidFill>
            <a:schemeClr val="tx2"/>
          </a:solidFill>
          <a:latin typeface="Arial" pitchFamily="-107"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07" charset="-128"/>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7"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7"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7"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7"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7"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file:///D:\1%20-%20Science_Explosion_-_Direction,_Motion,_Speed%5b1%5d.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w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ideo" Target="file:///E:\05_ChevyCobalt_HSF.wmv"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file:///D:\1%20-%20Science_Explosion_-_Direction,_Motion,_Speed%5b1%5d.mp3" TargetMode="External"/><Relationship Id="rId5" Type="http://schemas.openxmlformats.org/officeDocument/2006/relationships/image" Target="../media/image27.gif"/><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Newton_3"/>
          <p:cNvPicPr>
            <a:picLocks noChangeAspect="1" noChangeArrowheads="1"/>
          </p:cNvPicPr>
          <p:nvPr/>
        </p:nvPicPr>
        <p:blipFill>
          <a:blip r:embed="rId3"/>
          <a:srcRect/>
          <a:stretch>
            <a:fillRect/>
          </a:stretch>
        </p:blipFill>
        <p:spPr bwMode="auto">
          <a:xfrm>
            <a:off x="2819400" y="1676400"/>
            <a:ext cx="3625850" cy="4851400"/>
          </a:xfrm>
          <a:prstGeom prst="rect">
            <a:avLst/>
          </a:prstGeom>
          <a:noFill/>
          <a:ln w="9525">
            <a:noFill/>
            <a:miter lim="800000"/>
            <a:headEnd/>
            <a:tailEnd/>
          </a:ln>
        </p:spPr>
      </p:pic>
      <p:sp>
        <p:nvSpPr>
          <p:cNvPr id="6148" name="WordArt 4"/>
          <p:cNvSpPr>
            <a:spLocks noChangeArrowheads="1" noChangeShapeType="1" noTextEdit="1"/>
          </p:cNvSpPr>
          <p:nvPr/>
        </p:nvSpPr>
        <p:spPr bwMode="auto">
          <a:xfrm>
            <a:off x="2514600" y="533400"/>
            <a:ext cx="4419600" cy="1219200"/>
          </a:xfrm>
          <a:prstGeom prst="rect">
            <a:avLst/>
          </a:prstGeom>
        </p:spPr>
        <p:txBody>
          <a:bodyPr wrap="none" fromWordArt="1">
            <a:prstTxWarp prst="textPlain">
              <a:avLst>
                <a:gd name="adj" fmla="val 50000"/>
              </a:avLst>
            </a:prstTxWarp>
          </a:bodyPr>
          <a:lstStyle/>
          <a:p>
            <a:pPr algn="ctr"/>
            <a:r>
              <a:rPr lang="en-US" sz="60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Newton's Laws</a:t>
            </a:r>
          </a:p>
        </p:txBody>
      </p:sp>
      <p:pic>
        <p:nvPicPr>
          <p:cNvPr id="16388" name="1 - Science_Explosion_-_Direction,_Motion,_Speed[1].mp3">
            <a:hlinkClick r:id="" action="ppaction://media"/>
          </p:cNvPr>
          <p:cNvPicPr>
            <a:picLocks noRot="1" noChangeAspect="1" noChangeArrowheads="1"/>
          </p:cNvPicPr>
          <p:nvPr>
            <a:quickTimeFile r:link="rId1"/>
          </p:nvPr>
        </p:nvPicPr>
        <p:blipFill>
          <a:blip r:embed="rId4"/>
          <a:srcRect/>
          <a:stretch>
            <a:fillRect/>
          </a:stretch>
        </p:blipFill>
        <p:spPr bwMode="auto">
          <a:xfrm>
            <a:off x="228600" y="6248400"/>
            <a:ext cx="533400" cy="355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1965" fill="hold"/>
                                        <p:tgtEl>
                                          <p:spTgt spid="16388"/>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6148"/>
                                        </p:tgtEl>
                                        <p:attrNameLst>
                                          <p:attrName>style.visibility</p:attrName>
                                        </p:attrNameLst>
                                      </p:cBhvr>
                                      <p:to>
                                        <p:strVal val="visible"/>
                                      </p:to>
                                    </p:set>
                                    <p:animEffect transition="in" filter="blinds(horizontal)">
                                      <p:cBhvr>
                                        <p:cTn id="16"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p:cTn id="17" fill="hold" display="0">
                  <p:stCondLst>
                    <p:cond delay="indefinite"/>
                  </p:stCondLst>
                  <p:endCondLst>
                    <p:cond evt="onNext" delay="0">
                      <p:tgtEl>
                        <p:sldTgt/>
                      </p:tgtEl>
                    </p:cond>
                    <p:cond evt="onPrev" delay="0">
                      <p:tgtEl>
                        <p:sldTgt/>
                      </p:tgtEl>
                    </p:cond>
                  </p:endCondLst>
                </p:cTn>
                <p:tgtEl>
                  <p:spTgt spid="16388"/>
                </p:tgtEl>
              </p:cMediaNode>
            </p:video>
            <p:seq concurrent="1" nextAc="seek">
              <p:cTn id="18" restart="whenNotActive" fill="hold" evtFilter="cancelBubble" nodeType="interactiveSeq">
                <p:stCondLst>
                  <p:cond evt="onClick" delay="0">
                    <p:tgtEl>
                      <p:spTgt spid="16388"/>
                    </p:tgtEl>
                  </p:cond>
                </p:stCondLst>
                <p:endSync evt="end" delay="0">
                  <p:rtn val="all"/>
                </p:endSync>
                <p:childTnLst>
                  <p:par>
                    <p:cTn id="19" fill="hold">
                      <p:stCondLst>
                        <p:cond delay="indefinite"/>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16388"/>
                                        </p:tgtEl>
                                      </p:cBhvr>
                                    </p:cmd>
                                  </p:childTnLst>
                                </p:cTn>
                              </p:par>
                            </p:childTnLst>
                          </p:cTn>
                        </p:par>
                      </p:childTnLst>
                    </p:cTn>
                  </p:par>
                </p:childTnLst>
              </p:cTn>
              <p:nextCondLst>
                <p:cond evt="onClick" delay="0">
                  <p:tgtEl>
                    <p:spTgt spid="16388"/>
                  </p:tgtEl>
                </p:cond>
              </p:nextCondLst>
            </p:seq>
          </p:childTnLst>
        </p:cTn>
      </p:par>
    </p:tnLst>
    <p:bldLst>
      <p:bldP spid="614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381000" y="3657600"/>
            <a:ext cx="8305800" cy="2438400"/>
          </a:xfrm>
        </p:spPr>
        <p:txBody>
          <a:bodyPr/>
          <a:lstStyle/>
          <a:p>
            <a:pPr eaLnBrk="1" hangingPunct="1">
              <a:lnSpc>
                <a:spcPct val="90000"/>
              </a:lnSpc>
            </a:pPr>
            <a:r>
              <a:rPr lang="en-US" smtClean="0"/>
              <a:t>There are four main types of friction:</a:t>
            </a:r>
          </a:p>
          <a:p>
            <a:pPr lvl="1" eaLnBrk="1" hangingPunct="1">
              <a:lnSpc>
                <a:spcPct val="90000"/>
              </a:lnSpc>
            </a:pPr>
            <a:r>
              <a:rPr lang="en-US" smtClean="0"/>
              <a:t>Sliding friction: </a:t>
            </a:r>
            <a:r>
              <a:rPr lang="en-US" smtClean="0">
                <a:solidFill>
                  <a:srgbClr val="FF0000"/>
                </a:solidFill>
              </a:rPr>
              <a:t>ice skating</a:t>
            </a:r>
          </a:p>
          <a:p>
            <a:pPr lvl="1" eaLnBrk="1" hangingPunct="1">
              <a:lnSpc>
                <a:spcPct val="90000"/>
              </a:lnSpc>
            </a:pPr>
            <a:r>
              <a:rPr lang="en-US" smtClean="0"/>
              <a:t>Rolling friction: </a:t>
            </a:r>
            <a:r>
              <a:rPr lang="en-US" smtClean="0">
                <a:solidFill>
                  <a:srgbClr val="FF0000"/>
                </a:solidFill>
              </a:rPr>
              <a:t>bowling</a:t>
            </a:r>
          </a:p>
          <a:p>
            <a:pPr lvl="1" eaLnBrk="1" hangingPunct="1">
              <a:lnSpc>
                <a:spcPct val="90000"/>
              </a:lnSpc>
            </a:pPr>
            <a:r>
              <a:rPr lang="en-US" smtClean="0"/>
              <a:t>Fluid friction (air or liquid): </a:t>
            </a:r>
            <a:r>
              <a:rPr lang="en-US" smtClean="0">
                <a:solidFill>
                  <a:srgbClr val="FF0000"/>
                </a:solidFill>
              </a:rPr>
              <a:t>air or water resistance</a:t>
            </a:r>
          </a:p>
          <a:p>
            <a:pPr lvl="1" eaLnBrk="1" hangingPunct="1">
              <a:lnSpc>
                <a:spcPct val="90000"/>
              </a:lnSpc>
            </a:pPr>
            <a:r>
              <a:rPr lang="en-US" smtClean="0"/>
              <a:t>Static friction: </a:t>
            </a:r>
            <a:r>
              <a:rPr lang="en-US" smtClean="0">
                <a:solidFill>
                  <a:srgbClr val="FF0000"/>
                </a:solidFill>
              </a:rPr>
              <a:t>initial friction when moving an object</a:t>
            </a:r>
          </a:p>
        </p:txBody>
      </p:sp>
      <p:sp>
        <p:nvSpPr>
          <p:cNvPr id="79875" name="WordArt 3"/>
          <p:cNvSpPr>
            <a:spLocks noChangeArrowheads="1" noChangeShapeType="1" noTextEdit="1"/>
          </p:cNvSpPr>
          <p:nvPr/>
        </p:nvSpPr>
        <p:spPr bwMode="auto">
          <a:xfrm rot="-402989">
            <a:off x="2286000" y="1600200"/>
            <a:ext cx="4267200" cy="1600200"/>
          </a:xfrm>
          <a:prstGeom prst="rect">
            <a:avLst/>
          </a:prstGeom>
        </p:spPr>
        <p:txBody>
          <a:bodyPr wrap="none" fromWordArt="1">
            <a:prstTxWarp prst="textPlain">
              <a:avLst>
                <a:gd name="adj" fmla="val 50000"/>
              </a:avLst>
            </a:prstTxWarp>
          </a:bodyPr>
          <a:lstStyle/>
          <a:p>
            <a:pPr algn="ctr"/>
            <a:r>
              <a:rPr lang="en-US" i="1" kern="10">
                <a:ln w="9525">
                  <a:solidFill>
                    <a:srgbClr val="FF0000"/>
                  </a:solidFill>
                  <a:round/>
                  <a:headEnd/>
                  <a:tailEnd/>
                </a:ln>
                <a:solidFill>
                  <a:srgbClr val="FF0000"/>
                </a:solidFill>
                <a:effectLst>
                  <a:outerShdw dist="35921" dir="2700000" algn="ctr" rotWithShape="0">
                    <a:srgbClr val="808080">
                      <a:alpha val="79999"/>
                    </a:srgbClr>
                  </a:outerShdw>
                </a:effectLst>
                <a:latin typeface="Arial Black"/>
              </a:rPr>
              <a:t>Friction!</a:t>
            </a:r>
          </a:p>
        </p:txBody>
      </p:sp>
      <p:sp>
        <p:nvSpPr>
          <p:cNvPr id="27652" name="Rectangle 4"/>
          <p:cNvSpPr>
            <a:spLocks noGrp="1" noChangeArrowheads="1"/>
          </p:cNvSpPr>
          <p:nvPr>
            <p:ph type="title"/>
          </p:nvPr>
        </p:nvSpPr>
        <p:spPr>
          <a:xfrm>
            <a:off x="9525000" y="0"/>
            <a:ext cx="8229600" cy="1143000"/>
          </a:xfrm>
        </p:spPr>
        <p:txBody>
          <a:bodyPr/>
          <a:lstStyle/>
          <a:p>
            <a:pPr eaLnBrk="1" hangingPunct="1"/>
            <a:endParaRPr lang="en-US" smtClean="0"/>
          </a:p>
        </p:txBody>
      </p:sp>
      <p:sp>
        <p:nvSpPr>
          <p:cNvPr id="79877" name="Text Box 5"/>
          <p:cNvSpPr txBox="1">
            <a:spLocks noChangeArrowheads="1"/>
          </p:cNvSpPr>
          <p:nvPr/>
        </p:nvSpPr>
        <p:spPr bwMode="auto">
          <a:xfrm>
            <a:off x="762000" y="381000"/>
            <a:ext cx="7391400" cy="946150"/>
          </a:xfrm>
          <a:prstGeom prst="rect">
            <a:avLst/>
          </a:prstGeom>
          <a:noFill/>
          <a:ln w="9525">
            <a:noFill/>
            <a:miter lim="800000"/>
            <a:headEnd/>
            <a:tailEnd/>
          </a:ln>
          <a:effectLst/>
        </p:spPr>
        <p:txBody>
          <a:bodyPr>
            <a:spAutoFit/>
          </a:bodyPr>
          <a:lstStyle/>
          <a:p>
            <a:pPr eaLnBrk="0" hangingPunct="0">
              <a:spcBef>
                <a:spcPct val="50000"/>
              </a:spcBef>
            </a:pPr>
            <a:r>
              <a:rPr lang="en-US" sz="2800">
                <a:effectLst>
                  <a:outerShdw blurRad="38100" dist="38100" dir="2700000" algn="tl">
                    <a:srgbClr val="336699"/>
                  </a:outerShdw>
                </a:effectLst>
                <a:latin typeface="Garamond" pitchFamily="18" charset="0"/>
              </a:rPr>
              <a:t>What is this unbalanced force that acts on an object in motion?</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3" presetClass="emph" presetSubtype="0" fill="remove" grpId="0" nodeType="clickEffect">
                                  <p:stCondLst>
                                    <p:cond delay="0"/>
                                  </p:stCondLst>
                                  <p:childTnLst>
                                    <p:animClr clrSpc="rgb" dir="cw">
                                      <p:cBhvr override="childStyle">
                                        <p:cTn id="6" dur="1500" accel="50000" autoRev="1" fill="hold" tmFilter="0, 0; .33333, 1; 1, 1">
                                          <p:stCondLst>
                                            <p:cond delay="0"/>
                                          </p:stCondLst>
                                        </p:cTn>
                                        <p:tgtEl>
                                          <p:spTgt spid="79875"/>
                                        </p:tgtEl>
                                        <p:attrNameLst>
                                          <p:attrName>style.color</p:attrName>
                                        </p:attrNameLst>
                                      </p:cBhvr>
                                      <p:to>
                                        <a:schemeClr val="accent2"/>
                                      </p:to>
                                    </p:animClr>
                                    <p:animClr clrSpc="rgb" dir="cw">
                                      <p:cBhvr>
                                        <p:cTn id="7" dur="1500" accel="50000" autoRev="1" fill="hold" tmFilter="0, 0; .33333, 1; 1, 1">
                                          <p:stCondLst>
                                            <p:cond delay="0"/>
                                          </p:stCondLst>
                                        </p:cTn>
                                        <p:tgtEl>
                                          <p:spTgt spid="79875"/>
                                        </p:tgtEl>
                                        <p:attrNameLst>
                                          <p:attrName>fillcolor</p:attrName>
                                        </p:attrNameLst>
                                      </p:cBhvr>
                                      <p:to>
                                        <a:schemeClr val="accent2"/>
                                      </p:to>
                                    </p:animClr>
                                    <p:set>
                                      <p:cBhvr>
                                        <p:cTn id="8" dur="3000" fill="hold"/>
                                        <p:tgtEl>
                                          <p:spTgt spid="79875"/>
                                        </p:tgtEl>
                                        <p:attrNameLst>
                                          <p:attrName>fill.type</p:attrName>
                                        </p:attrNameLst>
                                      </p:cBhvr>
                                      <p:to>
                                        <p:strVal val="solid"/>
                                      </p:to>
                                    </p:set>
                                    <p:set>
                                      <p:cBhvr>
                                        <p:cTn id="9" dur="3000" fill="hold"/>
                                        <p:tgtEl>
                                          <p:spTgt spid="79875"/>
                                        </p:tgtEl>
                                        <p:attrNameLst>
                                          <p:attrName>fill.on</p:attrName>
                                        </p:attrNameLst>
                                      </p:cBhvr>
                                      <p:to>
                                        <p:strVal val="true"/>
                                      </p:to>
                                    </p:set>
                                    <p:animScale>
                                      <p:cBhvr>
                                        <p:cTn id="10" dur="1500" accel="50000" autoRev="1" fill="hold" tmFilter="0, 0; .33333, 1; 1, 1">
                                          <p:stCondLst>
                                            <p:cond delay="0"/>
                                          </p:stCondLst>
                                        </p:cTn>
                                        <p:tgtEl>
                                          <p:spTgt spid="79875"/>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1</a:t>
            </a:r>
            <a:r>
              <a:rPr lang="en-US" baseline="30000" smtClean="0"/>
              <a:t>st</a:t>
            </a:r>
            <a:r>
              <a:rPr lang="en-US" smtClean="0"/>
              <a:t> Law </a:t>
            </a:r>
          </a:p>
        </p:txBody>
      </p:sp>
      <p:pic>
        <p:nvPicPr>
          <p:cNvPr id="28675" name="Picture 3" descr="j0336838"/>
          <p:cNvPicPr>
            <a:picLocks noChangeAspect="1" noChangeArrowheads="1" noCrop="1"/>
          </p:cNvPicPr>
          <p:nvPr>
            <p:ph sz="half" idx="1"/>
          </p:nvPr>
        </p:nvPicPr>
        <p:blipFill>
          <a:blip r:embed="rId2"/>
          <a:srcRect/>
          <a:stretch>
            <a:fillRect/>
          </a:stretch>
        </p:blipFill>
        <p:spPr>
          <a:xfrm>
            <a:off x="4495800" y="1600200"/>
            <a:ext cx="3886200" cy="3749675"/>
          </a:xfrm>
          <a:noFill/>
        </p:spPr>
      </p:pic>
      <p:sp>
        <p:nvSpPr>
          <p:cNvPr id="28676" name="Rectangle 4"/>
          <p:cNvSpPr>
            <a:spLocks noGrp="1" noChangeArrowheads="1"/>
          </p:cNvSpPr>
          <p:nvPr>
            <p:ph type="body" sz="half" idx="2"/>
          </p:nvPr>
        </p:nvSpPr>
        <p:spPr>
          <a:xfrm>
            <a:off x="228600" y="1447800"/>
            <a:ext cx="4038600" cy="4525963"/>
          </a:xfrm>
        </p:spPr>
        <p:txBody>
          <a:bodyPr/>
          <a:lstStyle/>
          <a:p>
            <a:pPr eaLnBrk="1" hangingPunct="1"/>
            <a:r>
              <a:rPr lang="en-US" sz="4000" smtClean="0"/>
              <a:t>Once airborne, unless acted on by an unbalanced force (gravity and air – fluid friction) it would never stop! </a:t>
            </a:r>
          </a:p>
        </p:txBody>
      </p:sp>
    </p:spTree>
  </p:cSld>
  <p:clrMapOvr>
    <a:masterClrMapping/>
  </p:clrMapOvr>
  <p:transition spd="slow">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cci"/>
          <p:cNvPicPr>
            <a:picLocks noChangeAspect="1" noChangeArrowheads="1" noCrop="1"/>
          </p:cNvPicPr>
          <p:nvPr/>
        </p:nvPicPr>
        <p:blipFill>
          <a:blip r:embed="rId2"/>
          <a:srcRect/>
          <a:stretch>
            <a:fillRect/>
          </a:stretch>
        </p:blipFill>
        <p:spPr bwMode="auto">
          <a:xfrm>
            <a:off x="762000" y="3200400"/>
            <a:ext cx="7620000" cy="2459038"/>
          </a:xfrm>
          <a:prstGeom prst="rect">
            <a:avLst/>
          </a:prstGeom>
          <a:noFill/>
          <a:ln w="9525">
            <a:noFill/>
            <a:miter lim="800000"/>
            <a:headEnd/>
            <a:tailEnd/>
          </a:ln>
        </p:spPr>
      </p:pic>
      <p:sp>
        <p:nvSpPr>
          <p:cNvPr id="29699" name="Text Box 5"/>
          <p:cNvSpPr txBox="1">
            <a:spLocks noChangeArrowheads="1"/>
          </p:cNvSpPr>
          <p:nvPr/>
        </p:nvSpPr>
        <p:spPr bwMode="auto">
          <a:xfrm>
            <a:off x="3505200" y="1066800"/>
            <a:ext cx="2481263" cy="1098550"/>
          </a:xfrm>
          <a:prstGeom prst="rect">
            <a:avLst/>
          </a:prstGeom>
          <a:noFill/>
          <a:ln w="9525">
            <a:noFill/>
            <a:miter lim="800000"/>
            <a:headEnd/>
            <a:tailEnd/>
          </a:ln>
        </p:spPr>
        <p:txBody>
          <a:bodyPr wrap="none">
            <a:spAutoFit/>
          </a:bodyPr>
          <a:lstStyle/>
          <a:p>
            <a:r>
              <a:rPr lang="en-US" sz="6600">
                <a:latin typeface="Matisse ITC" pitchFamily="82" charset="0"/>
              </a:rPr>
              <a:t>Inertia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parachute"/>
          <p:cNvPicPr>
            <a:picLocks noChangeAspect="1" noChangeArrowheads="1" noCrop="1"/>
          </p:cNvPicPr>
          <p:nvPr/>
        </p:nvPicPr>
        <p:blipFill>
          <a:blip r:embed="rId2"/>
          <a:srcRect/>
          <a:stretch>
            <a:fillRect/>
          </a:stretch>
        </p:blipFill>
        <p:spPr bwMode="auto">
          <a:xfrm>
            <a:off x="381000" y="2362200"/>
            <a:ext cx="8382000" cy="2909888"/>
          </a:xfrm>
          <a:prstGeom prst="rect">
            <a:avLst/>
          </a:prstGeom>
          <a:noFill/>
          <a:ln w="9525">
            <a:noFill/>
            <a:miter lim="800000"/>
            <a:headEnd/>
            <a:tailEnd/>
          </a:ln>
        </p:spPr>
      </p:pic>
      <p:sp>
        <p:nvSpPr>
          <p:cNvPr id="30723" name="Text Box 5"/>
          <p:cNvSpPr txBox="1">
            <a:spLocks noChangeArrowheads="1"/>
          </p:cNvSpPr>
          <p:nvPr/>
        </p:nvSpPr>
        <p:spPr bwMode="auto">
          <a:xfrm>
            <a:off x="1676400" y="838200"/>
            <a:ext cx="6416675" cy="914400"/>
          </a:xfrm>
          <a:prstGeom prst="rect">
            <a:avLst/>
          </a:prstGeom>
          <a:noFill/>
          <a:ln w="9525">
            <a:noFill/>
            <a:miter lim="800000"/>
            <a:headEnd/>
            <a:tailEnd/>
          </a:ln>
        </p:spPr>
        <p:txBody>
          <a:bodyPr>
            <a:spAutoFit/>
          </a:bodyPr>
          <a:lstStyle/>
          <a:p>
            <a:r>
              <a:rPr lang="en-US" sz="5400">
                <a:solidFill>
                  <a:srgbClr val="A50021"/>
                </a:solidFill>
                <a:latin typeface="Matisse ITC" pitchFamily="82" charset="0"/>
              </a:rPr>
              <a:t>Terminal Velocity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p:cNvPicPr>
            <a:picLocks noChangeAspect="1" noChangeArrowheads="1"/>
          </p:cNvPicPr>
          <p:nvPr/>
        </p:nvPicPr>
        <p:blipFill>
          <a:blip r:embed="rId3"/>
          <a:srcRect/>
          <a:stretch>
            <a:fillRect/>
          </a:stretch>
        </p:blipFill>
        <p:spPr bwMode="auto">
          <a:xfrm>
            <a:off x="0" y="1447800"/>
            <a:ext cx="4891088" cy="5105400"/>
          </a:xfrm>
          <a:prstGeom prst="rect">
            <a:avLst/>
          </a:prstGeom>
          <a:noFill/>
          <a:ln w="9525">
            <a:noFill/>
            <a:miter lim="800000"/>
            <a:headEnd/>
            <a:tailEnd/>
          </a:ln>
        </p:spPr>
      </p:pic>
      <p:sp>
        <p:nvSpPr>
          <p:cNvPr id="31747" name="Rectangle 6"/>
          <p:cNvSpPr>
            <a:spLocks noChangeArrowheads="1"/>
          </p:cNvSpPr>
          <p:nvPr/>
        </p:nvSpPr>
        <p:spPr bwMode="auto">
          <a:xfrm>
            <a:off x="2057400" y="457200"/>
            <a:ext cx="5432425" cy="641350"/>
          </a:xfrm>
          <a:prstGeom prst="rect">
            <a:avLst/>
          </a:prstGeom>
          <a:noFill/>
          <a:ln w="9525">
            <a:noFill/>
            <a:miter lim="800000"/>
            <a:headEnd/>
            <a:tailEnd/>
          </a:ln>
        </p:spPr>
        <p:txBody>
          <a:bodyPr wrap="none">
            <a:spAutoFit/>
          </a:bodyPr>
          <a:lstStyle/>
          <a:p>
            <a:r>
              <a:rPr lang="en-US" b="0">
                <a:solidFill>
                  <a:schemeClr val="tx2"/>
                </a:solidFill>
              </a:rPr>
              <a:t>Newton’s Second Law</a:t>
            </a:r>
          </a:p>
        </p:txBody>
      </p:sp>
      <p:sp>
        <p:nvSpPr>
          <p:cNvPr id="31748" name="Rectangle 7"/>
          <p:cNvSpPr>
            <a:spLocks noChangeArrowheads="1"/>
          </p:cNvSpPr>
          <p:nvPr/>
        </p:nvSpPr>
        <p:spPr bwMode="auto">
          <a:xfrm>
            <a:off x="5029200" y="2646363"/>
            <a:ext cx="4114800" cy="4211637"/>
          </a:xfrm>
          <a:prstGeom prst="rect">
            <a:avLst/>
          </a:prstGeom>
          <a:noFill/>
          <a:ln w="9525">
            <a:noFill/>
            <a:miter lim="800000"/>
            <a:headEnd/>
            <a:tailEnd/>
          </a:ln>
        </p:spPr>
        <p:txBody>
          <a:bodyPr>
            <a:spAutoFit/>
          </a:bodyPr>
          <a:lstStyle/>
          <a:p>
            <a:r>
              <a:rPr lang="en-US" b="0" i="1"/>
              <a:t>Force equals mass times acceleration.</a:t>
            </a:r>
          </a:p>
          <a:p>
            <a:endParaRPr lang="en-US" b="0" i="1"/>
          </a:p>
          <a:p>
            <a:r>
              <a:rPr lang="en-US" b="0" i="1"/>
              <a:t>F = ma</a:t>
            </a:r>
          </a:p>
          <a:p>
            <a:pPr algn="ctr">
              <a:spcBef>
                <a:spcPct val="50000"/>
              </a:spcBef>
            </a:pPr>
            <a:endParaRPr lang="en-US" b="0"/>
          </a:p>
          <a:p>
            <a:endParaRPr lang="en-US" b="0" i="1"/>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0"/>
            <a:ext cx="8229600" cy="1143000"/>
          </a:xfrm>
        </p:spPr>
        <p:txBody>
          <a:bodyPr/>
          <a:lstStyle/>
          <a:p>
            <a:pPr eaLnBrk="1" hangingPunct="1"/>
            <a:r>
              <a:rPr lang="en-US" smtClean="0">
                <a:solidFill>
                  <a:schemeClr val="bg1"/>
                </a:solidFill>
              </a:rPr>
              <a:t>Newton’s Second Law</a:t>
            </a:r>
          </a:p>
        </p:txBody>
      </p:sp>
      <p:sp>
        <p:nvSpPr>
          <p:cNvPr id="16387" name="Rectangle 3"/>
          <p:cNvSpPr>
            <a:spLocks noGrp="1" noChangeArrowheads="1"/>
          </p:cNvSpPr>
          <p:nvPr>
            <p:ph type="body" idx="1"/>
          </p:nvPr>
        </p:nvSpPr>
        <p:spPr>
          <a:xfrm>
            <a:off x="609600" y="990600"/>
            <a:ext cx="9144000" cy="4525963"/>
          </a:xfrm>
        </p:spPr>
        <p:txBody>
          <a:bodyPr/>
          <a:lstStyle/>
          <a:p>
            <a:pPr eaLnBrk="1" hangingPunct="1"/>
            <a:r>
              <a:rPr lang="en-US" smtClean="0">
                <a:solidFill>
                  <a:schemeClr val="bg1"/>
                </a:solidFill>
              </a:rPr>
              <a:t>Force = Mass x Acceleration</a:t>
            </a:r>
          </a:p>
          <a:p>
            <a:pPr eaLnBrk="1" hangingPunct="1"/>
            <a:r>
              <a:rPr lang="en-US" smtClean="0">
                <a:solidFill>
                  <a:schemeClr val="bg1"/>
                </a:solidFill>
              </a:rPr>
              <a:t>Force is measured in Newtons</a:t>
            </a:r>
            <a:endParaRPr lang="en-US" b="1" smtClean="0">
              <a:solidFill>
                <a:schemeClr val="bg1"/>
              </a:solidFill>
            </a:endParaRPr>
          </a:p>
          <a:p>
            <a:pPr eaLnBrk="1" hangingPunct="1">
              <a:buFontTx/>
              <a:buNone/>
            </a:pPr>
            <a:r>
              <a:rPr lang="en-US" sz="2800" b="1" smtClean="0">
                <a:solidFill>
                  <a:schemeClr val="bg1"/>
                </a:solidFill>
              </a:rPr>
              <a:t>ACCELERATION of GRAVITY(Earth) = 9.8 m/s</a:t>
            </a:r>
            <a:r>
              <a:rPr lang="en-US" sz="2800" b="1" baseline="30000" smtClean="0">
                <a:solidFill>
                  <a:schemeClr val="bg1"/>
                </a:solidFill>
              </a:rPr>
              <a:t>2</a:t>
            </a:r>
          </a:p>
          <a:p>
            <a:pPr eaLnBrk="1" hangingPunct="1"/>
            <a:r>
              <a:rPr lang="en-US" b="1" smtClean="0">
                <a:solidFill>
                  <a:schemeClr val="bg1"/>
                </a:solidFill>
              </a:rPr>
              <a:t> Weight (force) = mass x gravity (Earth)</a:t>
            </a:r>
          </a:p>
        </p:txBody>
      </p:sp>
      <p:sp>
        <p:nvSpPr>
          <p:cNvPr id="16388" name="Text Box 4"/>
          <p:cNvSpPr txBox="1">
            <a:spLocks noChangeArrowheads="1"/>
          </p:cNvSpPr>
          <p:nvPr/>
        </p:nvSpPr>
        <p:spPr bwMode="auto">
          <a:xfrm>
            <a:off x="609600" y="3657600"/>
            <a:ext cx="7467600" cy="457200"/>
          </a:xfrm>
          <a:prstGeom prst="rect">
            <a:avLst/>
          </a:prstGeom>
          <a:noFill/>
          <a:ln w="9525">
            <a:noFill/>
            <a:miter lim="800000"/>
            <a:headEnd/>
            <a:tailEnd/>
          </a:ln>
        </p:spPr>
        <p:txBody>
          <a:bodyPr>
            <a:spAutoFit/>
          </a:bodyPr>
          <a:lstStyle/>
          <a:p>
            <a:r>
              <a:rPr lang="en-US" sz="2400">
                <a:solidFill>
                  <a:schemeClr val="bg1"/>
                </a:solidFill>
                <a:latin typeface="Gill Sans Ultra Bold" pitchFamily="-107" charset="0"/>
              </a:rPr>
              <a:t>Moon’s gravity is 1/6 of the Earth’s</a:t>
            </a:r>
          </a:p>
        </p:txBody>
      </p:sp>
      <p:sp>
        <p:nvSpPr>
          <p:cNvPr id="16389" name="Rectangle 5"/>
          <p:cNvSpPr>
            <a:spLocks noChangeArrowheads="1"/>
          </p:cNvSpPr>
          <p:nvPr/>
        </p:nvSpPr>
        <p:spPr bwMode="auto">
          <a:xfrm>
            <a:off x="381000" y="4019550"/>
            <a:ext cx="8305800" cy="946150"/>
          </a:xfrm>
          <a:prstGeom prst="rect">
            <a:avLst/>
          </a:prstGeom>
          <a:noFill/>
          <a:ln w="9525">
            <a:noFill/>
            <a:miter lim="800000"/>
            <a:headEnd/>
            <a:tailEnd/>
          </a:ln>
        </p:spPr>
        <p:txBody>
          <a:bodyPr>
            <a:spAutoFit/>
          </a:bodyPr>
          <a:lstStyle/>
          <a:p>
            <a:r>
              <a:rPr lang="en-US" sz="2800">
                <a:solidFill>
                  <a:schemeClr val="bg1"/>
                </a:solidFill>
              </a:rPr>
              <a:t>If you weigh 420 Newtons on earth, what will you weigh on the Moon?</a:t>
            </a:r>
          </a:p>
        </p:txBody>
      </p:sp>
      <p:sp>
        <p:nvSpPr>
          <p:cNvPr id="16390" name="Rectangle 6"/>
          <p:cNvSpPr>
            <a:spLocks noChangeArrowheads="1"/>
          </p:cNvSpPr>
          <p:nvPr/>
        </p:nvSpPr>
        <p:spPr bwMode="auto">
          <a:xfrm>
            <a:off x="2590800" y="4953000"/>
            <a:ext cx="2946400" cy="641350"/>
          </a:xfrm>
          <a:prstGeom prst="rect">
            <a:avLst/>
          </a:prstGeom>
          <a:noFill/>
          <a:ln w="9525">
            <a:noFill/>
            <a:miter lim="800000"/>
            <a:headEnd/>
            <a:tailEnd/>
          </a:ln>
        </p:spPr>
        <p:txBody>
          <a:bodyPr wrap="none">
            <a:spAutoFit/>
          </a:bodyPr>
          <a:lstStyle/>
          <a:p>
            <a:r>
              <a:rPr lang="en-US">
                <a:solidFill>
                  <a:schemeClr val="accent1"/>
                </a:solidFill>
              </a:rPr>
              <a:t>70 </a:t>
            </a:r>
            <a:r>
              <a:rPr lang="en-US" u="sng">
                <a:solidFill>
                  <a:schemeClr val="accent1"/>
                </a:solidFill>
              </a:rPr>
              <a:t>Newtons</a:t>
            </a:r>
          </a:p>
        </p:txBody>
      </p:sp>
      <p:sp>
        <p:nvSpPr>
          <p:cNvPr id="16391" name="Rectangle 7"/>
          <p:cNvSpPr>
            <a:spLocks noChangeArrowheads="1"/>
          </p:cNvSpPr>
          <p:nvPr/>
        </p:nvSpPr>
        <p:spPr bwMode="auto">
          <a:xfrm>
            <a:off x="609600" y="5715000"/>
            <a:ext cx="7467600" cy="946150"/>
          </a:xfrm>
          <a:prstGeom prst="rect">
            <a:avLst/>
          </a:prstGeom>
          <a:noFill/>
          <a:ln w="9525">
            <a:noFill/>
            <a:miter lim="800000"/>
            <a:headEnd/>
            <a:tailEnd/>
          </a:ln>
        </p:spPr>
        <p:txBody>
          <a:bodyPr>
            <a:spAutoFit/>
          </a:bodyPr>
          <a:lstStyle/>
          <a:p>
            <a:r>
              <a:rPr lang="en-US" sz="2800">
                <a:solidFill>
                  <a:schemeClr val="bg1"/>
                </a:solidFill>
              </a:rPr>
              <a:t>If your mass is 41.5Kg on Earth what is your mass on the Moon?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checkerboard(across)">
                                      <p:cBhvr>
                                        <p:cTn id="7" dur="500"/>
                                        <p:tgtEl>
                                          <p:spTgt spid="1638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6387">
                                            <p:txEl>
                                              <p:pRg st="3" end="3"/>
                                            </p:txEl>
                                          </p:spTgt>
                                        </p:tgtEl>
                                        <p:attrNameLst>
                                          <p:attrName>style.visibility</p:attrName>
                                        </p:attrNameLst>
                                      </p:cBhvr>
                                      <p:to>
                                        <p:strVal val="visible"/>
                                      </p:to>
                                    </p:set>
                                    <p:animEffect transition="in" filter="checkerboard(across)">
                                      <p:cBhvr>
                                        <p:cTn id="12" dur="500"/>
                                        <p:tgtEl>
                                          <p:spTgt spid="1638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6388"/>
                                        </p:tgtEl>
                                        <p:attrNameLst>
                                          <p:attrName>style.visibility</p:attrName>
                                        </p:attrNameLst>
                                      </p:cBhvr>
                                      <p:to>
                                        <p:strVal val="visible"/>
                                      </p:to>
                                    </p:set>
                                    <p:animEffect transition="in" filter="box(in)">
                                      <p:cBhvr>
                                        <p:cTn id="17" dur="500"/>
                                        <p:tgtEl>
                                          <p:spTgt spid="1638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6389">
                                            <p:txEl>
                                              <p:pRg st="0" end="0"/>
                                            </p:txEl>
                                          </p:spTgt>
                                        </p:tgtEl>
                                        <p:attrNameLst>
                                          <p:attrName>style.visibility</p:attrName>
                                        </p:attrNameLst>
                                      </p:cBhvr>
                                      <p:to>
                                        <p:strVal val="visible"/>
                                      </p:to>
                                    </p:set>
                                    <p:animEffect transition="in" filter="dissolve">
                                      <p:cBhvr>
                                        <p:cTn id="22" dur="500"/>
                                        <p:tgtEl>
                                          <p:spTgt spid="1638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390">
                                            <p:txEl>
                                              <p:pRg st="0" end="0"/>
                                            </p:txEl>
                                          </p:spTgt>
                                        </p:tgtEl>
                                        <p:attrNameLst>
                                          <p:attrName>style.visibility</p:attrName>
                                        </p:attrNameLst>
                                      </p:cBhvr>
                                      <p:to>
                                        <p:strVal val="visible"/>
                                      </p:to>
                                    </p:set>
                                    <p:animEffect transition="in" filter="fade">
                                      <p:cBhvr>
                                        <p:cTn id="27" dur="2000"/>
                                        <p:tgtEl>
                                          <p:spTgt spid="1639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6391">
                                            <p:txEl>
                                              <p:pRg st="0" end="0"/>
                                            </p:txEl>
                                          </p:spTgt>
                                        </p:tgtEl>
                                        <p:attrNameLst>
                                          <p:attrName>style.visibility</p:attrName>
                                        </p:attrNameLst>
                                      </p:cBhvr>
                                      <p:to>
                                        <p:strVal val="visible"/>
                                      </p:to>
                                    </p:set>
                                    <p:anim calcmode="lin" valueType="num">
                                      <p:cBhvr additive="base">
                                        <p:cTn id="32" dur="500" fill="hold"/>
                                        <p:tgtEl>
                                          <p:spTgt spid="16391">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639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4000" smtClean="0">
                <a:solidFill>
                  <a:schemeClr val="bg1"/>
                </a:solidFill>
              </a:rPr>
              <a:t>Newton’s Second Law</a:t>
            </a:r>
          </a:p>
        </p:txBody>
      </p:sp>
      <p:sp>
        <p:nvSpPr>
          <p:cNvPr id="33795" name="Rectangle 3"/>
          <p:cNvSpPr>
            <a:spLocks noGrp="1" noChangeArrowheads="1"/>
          </p:cNvSpPr>
          <p:nvPr>
            <p:ph type="body" idx="1"/>
          </p:nvPr>
        </p:nvSpPr>
        <p:spPr/>
        <p:txBody>
          <a:bodyPr/>
          <a:lstStyle/>
          <a:p>
            <a:pPr eaLnBrk="1" hangingPunct="1"/>
            <a:r>
              <a:rPr lang="en-US" sz="4400" smtClean="0">
                <a:solidFill>
                  <a:schemeClr val="bg1"/>
                </a:solidFill>
              </a:rPr>
              <a:t>WEIGHT is a measure of the force of ________ on the mass of an object</a:t>
            </a:r>
          </a:p>
          <a:p>
            <a:pPr eaLnBrk="1" hangingPunct="1">
              <a:buFontTx/>
              <a:buNone/>
            </a:pPr>
            <a:endParaRPr lang="en-US" sz="4400" smtClean="0">
              <a:solidFill>
                <a:schemeClr val="bg1"/>
              </a:solidFill>
            </a:endParaRPr>
          </a:p>
          <a:p>
            <a:pPr eaLnBrk="1" hangingPunct="1"/>
            <a:r>
              <a:rPr lang="en-US" altLang="zh-CN" sz="4400" smtClean="0">
                <a:solidFill>
                  <a:schemeClr val="bg1"/>
                </a:solidFill>
                <a:ea typeface="宋体" pitchFamily="-107" charset="-122"/>
              </a:rPr>
              <a:t>measured in __________</a:t>
            </a:r>
            <a:r>
              <a:rPr lang="en-US" altLang="zh-CN" sz="4400" smtClean="0">
                <a:ea typeface="宋体" pitchFamily="-107" charset="-122"/>
              </a:rPr>
              <a:t>  </a:t>
            </a:r>
            <a:endParaRPr lang="en-US" sz="4400" smtClean="0">
              <a:ea typeface="宋体" pitchFamily="-107" charset="-122"/>
            </a:endParaRPr>
          </a:p>
        </p:txBody>
      </p:sp>
      <p:sp>
        <p:nvSpPr>
          <p:cNvPr id="69636" name="Text Box 4"/>
          <p:cNvSpPr txBox="1">
            <a:spLocks noChangeArrowheads="1"/>
          </p:cNvSpPr>
          <p:nvPr/>
        </p:nvSpPr>
        <p:spPr bwMode="auto">
          <a:xfrm>
            <a:off x="3048000" y="2209800"/>
            <a:ext cx="2590800" cy="762000"/>
          </a:xfrm>
          <a:prstGeom prst="rect">
            <a:avLst/>
          </a:prstGeom>
          <a:noFill/>
          <a:ln w="9525">
            <a:noFill/>
            <a:miter lim="800000"/>
            <a:headEnd/>
            <a:tailEnd/>
          </a:ln>
        </p:spPr>
        <p:txBody>
          <a:bodyPr>
            <a:spAutoFit/>
          </a:bodyPr>
          <a:lstStyle/>
          <a:p>
            <a:pPr algn="ctr" eaLnBrk="0" hangingPunct="0">
              <a:spcBef>
                <a:spcPct val="50000"/>
              </a:spcBef>
            </a:pPr>
            <a:r>
              <a:rPr lang="en-US" sz="4400" b="0">
                <a:solidFill>
                  <a:schemeClr val="bg1"/>
                </a:solidFill>
                <a:latin typeface="Boulder" pitchFamily="-107" charset="0"/>
              </a:rPr>
              <a:t>gravity</a:t>
            </a:r>
          </a:p>
        </p:txBody>
      </p:sp>
      <p:sp>
        <p:nvSpPr>
          <p:cNvPr id="69637" name="Text Box 5"/>
          <p:cNvSpPr txBox="1">
            <a:spLocks noChangeArrowheads="1"/>
          </p:cNvSpPr>
          <p:nvPr/>
        </p:nvSpPr>
        <p:spPr bwMode="auto">
          <a:xfrm>
            <a:off x="3962400" y="4495800"/>
            <a:ext cx="3581400" cy="762000"/>
          </a:xfrm>
          <a:prstGeom prst="rect">
            <a:avLst/>
          </a:prstGeom>
          <a:noFill/>
          <a:ln w="9525">
            <a:noFill/>
            <a:miter lim="800000"/>
            <a:headEnd/>
            <a:tailEnd/>
          </a:ln>
        </p:spPr>
        <p:txBody>
          <a:bodyPr>
            <a:spAutoFit/>
          </a:bodyPr>
          <a:lstStyle/>
          <a:p>
            <a:pPr algn="ctr" eaLnBrk="0" hangingPunct="0">
              <a:spcBef>
                <a:spcPct val="50000"/>
              </a:spcBef>
            </a:pPr>
            <a:r>
              <a:rPr lang="en-US" sz="4400" b="0">
                <a:solidFill>
                  <a:schemeClr val="bg1"/>
                </a:solidFill>
                <a:latin typeface="Boulder" pitchFamily="-107" charset="0"/>
              </a:rPr>
              <a:t>Newtons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9636">
                                            <p:txEl>
                                              <p:pRg st="0" end="0"/>
                                            </p:txEl>
                                          </p:spTgt>
                                        </p:tgtEl>
                                        <p:attrNameLst>
                                          <p:attrName>style.visibility</p:attrName>
                                        </p:attrNameLst>
                                      </p:cBhvr>
                                      <p:to>
                                        <p:strVal val="visible"/>
                                      </p:to>
                                    </p:set>
                                    <p:animEffect transition="in" filter="box(in)">
                                      <p:cBhvr>
                                        <p:cTn id="7" dur="500"/>
                                        <p:tgtEl>
                                          <p:spTgt spid="696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9637">
                                            <p:txEl>
                                              <p:pRg st="0" end="0"/>
                                            </p:txEl>
                                          </p:spTgt>
                                        </p:tgtEl>
                                        <p:attrNameLst>
                                          <p:attrName>style.visibility</p:attrName>
                                        </p:attrNameLst>
                                      </p:cBhvr>
                                      <p:to>
                                        <p:strVal val="visible"/>
                                      </p:to>
                                    </p:set>
                                    <p:animEffect transition="in" filter="box(in)">
                                      <p:cBhvr>
                                        <p:cTn id="12" dur="500"/>
                                        <p:tgtEl>
                                          <p:spTgt spid="696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4"/>
          <p:cNvSpPr>
            <a:spLocks noGrp="1" noChangeArrowheads="1"/>
          </p:cNvSpPr>
          <p:nvPr>
            <p:ph type="title"/>
          </p:nvPr>
        </p:nvSpPr>
        <p:spPr/>
        <p:txBody>
          <a:bodyPr/>
          <a:lstStyle/>
          <a:p>
            <a:pPr eaLnBrk="1" hangingPunct="1"/>
            <a:r>
              <a:rPr lang="en-US" smtClean="0">
                <a:solidFill>
                  <a:schemeClr val="bg1"/>
                </a:solidFill>
              </a:rPr>
              <a:t>Newton’s Second Law</a:t>
            </a:r>
          </a:p>
        </p:txBody>
      </p:sp>
      <p:pic>
        <p:nvPicPr>
          <p:cNvPr id="35843" name="Picture 5"/>
          <p:cNvPicPr>
            <a:picLocks noChangeAspect="1" noChangeArrowheads="1"/>
          </p:cNvPicPr>
          <p:nvPr>
            <p:ph sz="half" idx="1"/>
          </p:nvPr>
        </p:nvPicPr>
        <p:blipFill>
          <a:blip r:embed="rId2"/>
          <a:srcRect/>
          <a:stretch>
            <a:fillRect/>
          </a:stretch>
        </p:blipFill>
        <p:spPr>
          <a:xfrm>
            <a:off x="0" y="1600200"/>
            <a:ext cx="4191000" cy="4525963"/>
          </a:xfrm>
        </p:spPr>
      </p:pic>
      <p:sp>
        <p:nvSpPr>
          <p:cNvPr id="35844" name="Text Box 7"/>
          <p:cNvSpPr txBox="1">
            <a:spLocks noChangeArrowheads="1"/>
          </p:cNvSpPr>
          <p:nvPr/>
        </p:nvSpPr>
        <p:spPr bwMode="auto">
          <a:xfrm>
            <a:off x="4137025" y="1600200"/>
            <a:ext cx="5006975" cy="2678113"/>
          </a:xfrm>
          <a:prstGeom prst="rect">
            <a:avLst/>
          </a:prstGeom>
          <a:noFill/>
          <a:ln w="9525">
            <a:noFill/>
            <a:miter lim="800000"/>
            <a:headEnd/>
            <a:tailEnd/>
          </a:ln>
        </p:spPr>
        <p:txBody>
          <a:bodyPr wrap="none">
            <a:spAutoFit/>
          </a:bodyPr>
          <a:lstStyle/>
          <a:p>
            <a:r>
              <a:rPr lang="en-US" sz="2400">
                <a:solidFill>
                  <a:schemeClr val="bg1"/>
                </a:solidFill>
              </a:rPr>
              <a:t>One rock weighs 5 Newtons.</a:t>
            </a:r>
          </a:p>
          <a:p>
            <a:r>
              <a:rPr lang="en-US" sz="2400">
                <a:solidFill>
                  <a:schemeClr val="bg1"/>
                </a:solidFill>
              </a:rPr>
              <a:t>The other rock weighs 0.5 </a:t>
            </a:r>
          </a:p>
          <a:p>
            <a:r>
              <a:rPr lang="en-US" sz="2400">
                <a:solidFill>
                  <a:schemeClr val="bg1"/>
                </a:solidFill>
              </a:rPr>
              <a:t>Newtons. How much more </a:t>
            </a:r>
          </a:p>
          <a:p>
            <a:r>
              <a:rPr lang="en-US" sz="2400">
                <a:solidFill>
                  <a:schemeClr val="bg1"/>
                </a:solidFill>
              </a:rPr>
              <a:t>force will be required to </a:t>
            </a:r>
          </a:p>
          <a:p>
            <a:r>
              <a:rPr lang="en-US" sz="2400">
                <a:solidFill>
                  <a:schemeClr val="bg1"/>
                </a:solidFill>
              </a:rPr>
              <a:t>accelerate the first rock</a:t>
            </a:r>
          </a:p>
          <a:p>
            <a:r>
              <a:rPr lang="en-US" sz="2400">
                <a:solidFill>
                  <a:schemeClr val="bg1"/>
                </a:solidFill>
              </a:rPr>
              <a:t>at the same rate as the</a:t>
            </a:r>
            <a:br>
              <a:rPr lang="en-US" sz="2400">
                <a:solidFill>
                  <a:schemeClr val="bg1"/>
                </a:solidFill>
              </a:rPr>
            </a:br>
            <a:r>
              <a:rPr lang="en-US" sz="2400">
                <a:solidFill>
                  <a:schemeClr val="bg1"/>
                </a:solidFill>
              </a:rPr>
              <a:t>second rock?</a:t>
            </a:r>
          </a:p>
          <a:p>
            <a:endParaRPr lang="en-US" sz="2400">
              <a:solidFill>
                <a:schemeClr val="bg1"/>
              </a:solidFill>
            </a:endParaRPr>
          </a:p>
        </p:txBody>
      </p:sp>
      <p:sp>
        <p:nvSpPr>
          <p:cNvPr id="61448" name="Text Box 8"/>
          <p:cNvSpPr txBox="1">
            <a:spLocks noChangeArrowheads="1"/>
          </p:cNvSpPr>
          <p:nvPr/>
        </p:nvSpPr>
        <p:spPr bwMode="auto">
          <a:xfrm>
            <a:off x="4403725" y="4238625"/>
            <a:ext cx="3314700" cy="457200"/>
          </a:xfrm>
          <a:prstGeom prst="rect">
            <a:avLst/>
          </a:prstGeom>
          <a:noFill/>
          <a:ln w="9525">
            <a:noFill/>
            <a:miter lim="800000"/>
            <a:headEnd/>
            <a:tailEnd/>
          </a:ln>
        </p:spPr>
        <p:txBody>
          <a:bodyPr wrap="none">
            <a:spAutoFit/>
          </a:bodyPr>
          <a:lstStyle/>
          <a:p>
            <a:r>
              <a:rPr lang="en-US" sz="2400">
                <a:solidFill>
                  <a:schemeClr val="accent1"/>
                </a:solidFill>
              </a:rPr>
              <a:t>Ten times as much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1448"/>
                                        </p:tgtEl>
                                        <p:attrNameLst>
                                          <p:attrName>style.visibility</p:attrName>
                                        </p:attrNameLst>
                                      </p:cBhvr>
                                      <p:to>
                                        <p:strVal val="visible"/>
                                      </p:to>
                                    </p:set>
                                    <p:animEffect transition="in" filter="checkerboard(across)">
                                      <p:cBhvr>
                                        <p:cTn id="7" dur="500"/>
                                        <p:tgtEl>
                                          <p:spTgt spid="61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latin typeface="Bookman Old Style" pitchFamily="-107" charset="0"/>
              </a:rPr>
              <a:t>Newton’s Third Law</a:t>
            </a:r>
          </a:p>
        </p:txBody>
      </p:sp>
      <p:sp>
        <p:nvSpPr>
          <p:cNvPr id="54275" name="Rectangle 3"/>
          <p:cNvSpPr>
            <a:spLocks noGrp="1" noChangeArrowheads="1"/>
          </p:cNvSpPr>
          <p:nvPr>
            <p:ph type="body" idx="1"/>
          </p:nvPr>
        </p:nvSpPr>
        <p:spPr>
          <a:xfrm>
            <a:off x="457200" y="4648200"/>
            <a:ext cx="8229600" cy="1524000"/>
          </a:xfrm>
        </p:spPr>
        <p:txBody>
          <a:bodyPr/>
          <a:lstStyle/>
          <a:p>
            <a:pPr algn="ctr" eaLnBrk="1" hangingPunct="1">
              <a:buFontTx/>
              <a:buNone/>
            </a:pPr>
            <a:r>
              <a:rPr lang="en-US" i="1" smtClean="0">
                <a:latin typeface="Bookman Old Style" pitchFamily="-107" charset="0"/>
              </a:rPr>
              <a:t>For every action there is an equal and opposite reaction.</a:t>
            </a:r>
          </a:p>
        </p:txBody>
      </p:sp>
      <p:pic>
        <p:nvPicPr>
          <p:cNvPr id="36868" name="Picture 4" descr="MCSY01297_0000[1]"/>
          <p:cNvPicPr>
            <a:picLocks noChangeAspect="1" noChangeArrowheads="1"/>
          </p:cNvPicPr>
          <p:nvPr/>
        </p:nvPicPr>
        <p:blipFill>
          <a:blip r:embed="rId2"/>
          <a:srcRect/>
          <a:stretch>
            <a:fillRect/>
          </a:stretch>
        </p:blipFill>
        <p:spPr bwMode="auto">
          <a:xfrm>
            <a:off x="3581400" y="1752600"/>
            <a:ext cx="2005013" cy="243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4275">
                                            <p:txEl>
                                              <p:pRg st="0" end="0"/>
                                            </p:txEl>
                                          </p:spTgt>
                                        </p:tgtEl>
                                        <p:attrNameLst>
                                          <p:attrName>style.visibility</p:attrName>
                                        </p:attrNameLst>
                                      </p:cBhvr>
                                      <p:to>
                                        <p:strVal val="visible"/>
                                      </p:to>
                                    </p:set>
                                    <p:animEffect transition="in" filter="fade">
                                      <p:cBhvr>
                                        <p:cTn id="7" dur="1000"/>
                                        <p:tgtEl>
                                          <p:spTgt spid="54275">
                                            <p:txEl>
                                              <p:pRg st="0" end="0"/>
                                            </p:txEl>
                                          </p:spTgt>
                                        </p:tgtEl>
                                      </p:cBhvr>
                                    </p:animEffect>
                                    <p:anim calcmode="lin" valueType="num">
                                      <p:cBhvr>
                                        <p:cTn id="8" dur="1000" fill="hold"/>
                                        <p:tgtEl>
                                          <p:spTgt spid="542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42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Newton’s 3</a:t>
            </a:r>
            <a:r>
              <a:rPr lang="en-US" baseline="30000" smtClean="0"/>
              <a:t>rd</a:t>
            </a:r>
            <a:r>
              <a:rPr lang="en-US" smtClean="0"/>
              <a:t> Law</a:t>
            </a:r>
          </a:p>
        </p:txBody>
      </p:sp>
      <p:sp>
        <p:nvSpPr>
          <p:cNvPr id="37891" name="Rectangle 3"/>
          <p:cNvSpPr>
            <a:spLocks noGrp="1" noChangeArrowheads="1"/>
          </p:cNvSpPr>
          <p:nvPr>
            <p:ph type="body" idx="1"/>
          </p:nvPr>
        </p:nvSpPr>
        <p:spPr>
          <a:xfrm>
            <a:off x="304800" y="1143000"/>
            <a:ext cx="8229600" cy="4525963"/>
          </a:xfrm>
        </p:spPr>
        <p:txBody>
          <a:bodyPr/>
          <a:lstStyle/>
          <a:p>
            <a:pPr eaLnBrk="1" hangingPunct="1"/>
            <a:r>
              <a:rPr lang="en-US" smtClean="0"/>
              <a:t>For every action there is an equal and opposite reaction.</a:t>
            </a:r>
          </a:p>
        </p:txBody>
      </p:sp>
      <p:pic>
        <p:nvPicPr>
          <p:cNvPr id="37892" name="Picture 5" descr="\begin{figure}&#10;\begin{center}&#10;\leavevmode&#10;\epsfysize=6 cm&#10;\epsfbox{figs/newton-1.eps}&#10;\end{center}&#10;\end{figure}"/>
          <p:cNvPicPr>
            <a:picLocks noChangeAspect="1" noChangeArrowheads="1"/>
          </p:cNvPicPr>
          <p:nvPr/>
        </p:nvPicPr>
        <p:blipFill>
          <a:blip r:embed="rId3"/>
          <a:srcRect/>
          <a:stretch>
            <a:fillRect/>
          </a:stretch>
        </p:blipFill>
        <p:spPr bwMode="auto">
          <a:xfrm>
            <a:off x="2057400" y="2362200"/>
            <a:ext cx="4648200" cy="3513138"/>
          </a:xfrm>
          <a:prstGeom prst="rect">
            <a:avLst/>
          </a:prstGeom>
          <a:noFill/>
          <a:ln w="9525">
            <a:noFill/>
            <a:miter lim="800000"/>
            <a:headEnd/>
            <a:tailEnd/>
          </a:ln>
        </p:spPr>
      </p:pic>
      <p:sp>
        <p:nvSpPr>
          <p:cNvPr id="37893" name="Rectangle 6"/>
          <p:cNvSpPr>
            <a:spLocks noChangeArrowheads="1"/>
          </p:cNvSpPr>
          <p:nvPr/>
        </p:nvSpPr>
        <p:spPr bwMode="auto">
          <a:xfrm>
            <a:off x="2028825" y="1835150"/>
            <a:ext cx="247650" cy="366713"/>
          </a:xfrm>
          <a:prstGeom prst="rect">
            <a:avLst/>
          </a:prstGeom>
          <a:noFill/>
          <a:ln w="9525">
            <a:noFill/>
            <a:miter lim="800000"/>
            <a:headEnd/>
            <a:tailEnd/>
          </a:ln>
        </p:spPr>
        <p:txBody>
          <a:bodyPr wrap="none" anchor="ctr">
            <a:spAutoFit/>
          </a:bodyPr>
          <a:lstStyle/>
          <a:p>
            <a:r>
              <a:rPr lang="en-US" sz="1800" b="0">
                <a:latin typeface="Arial" charset="0"/>
              </a:rPr>
              <a:t> </a:t>
            </a:r>
          </a:p>
        </p:txBody>
      </p:sp>
      <p:sp>
        <p:nvSpPr>
          <p:cNvPr id="37894" name="Line 17"/>
          <p:cNvSpPr>
            <a:spLocks noChangeShapeType="1"/>
          </p:cNvSpPr>
          <p:nvPr/>
        </p:nvSpPr>
        <p:spPr bwMode="auto">
          <a:xfrm>
            <a:off x="4191000" y="3200400"/>
            <a:ext cx="0" cy="1447800"/>
          </a:xfrm>
          <a:prstGeom prst="line">
            <a:avLst/>
          </a:prstGeom>
          <a:noFill/>
          <a:ln w="76200">
            <a:solidFill>
              <a:schemeClr val="tx1"/>
            </a:solidFill>
            <a:round/>
            <a:headEnd/>
            <a:tailEnd type="triangle" w="med" len="med"/>
          </a:ln>
        </p:spPr>
        <p:txBody>
          <a:bodyPr/>
          <a:lstStyle/>
          <a:p>
            <a:endParaRPr lang="en-US"/>
          </a:p>
        </p:txBody>
      </p:sp>
      <p:sp>
        <p:nvSpPr>
          <p:cNvPr id="37895" name="Line 19"/>
          <p:cNvSpPr>
            <a:spLocks noChangeShapeType="1"/>
          </p:cNvSpPr>
          <p:nvPr/>
        </p:nvSpPr>
        <p:spPr bwMode="auto">
          <a:xfrm flipV="1">
            <a:off x="4648200" y="3200400"/>
            <a:ext cx="0" cy="1447800"/>
          </a:xfrm>
          <a:prstGeom prst="line">
            <a:avLst/>
          </a:prstGeom>
          <a:noFill/>
          <a:ln w="76200">
            <a:solidFill>
              <a:schemeClr val="tx1"/>
            </a:solidFill>
            <a:round/>
            <a:headEnd/>
            <a:tailEnd type="triangle" w="med" len="med"/>
          </a:ln>
        </p:spPr>
        <p:txBody>
          <a:bodyPr/>
          <a:lstStyle/>
          <a:p>
            <a:endParaRPr lang="en-US"/>
          </a:p>
        </p:txBody>
      </p:sp>
      <p:sp>
        <p:nvSpPr>
          <p:cNvPr id="37896" name="Text Box 20"/>
          <p:cNvSpPr txBox="1">
            <a:spLocks noChangeArrowheads="1"/>
          </p:cNvSpPr>
          <p:nvPr/>
        </p:nvSpPr>
        <p:spPr bwMode="auto">
          <a:xfrm>
            <a:off x="2727325" y="3552825"/>
            <a:ext cx="1473200" cy="822325"/>
          </a:xfrm>
          <a:prstGeom prst="rect">
            <a:avLst/>
          </a:prstGeom>
          <a:noFill/>
          <a:ln w="9525">
            <a:noFill/>
            <a:miter lim="800000"/>
            <a:headEnd/>
            <a:tailEnd/>
          </a:ln>
        </p:spPr>
        <p:txBody>
          <a:bodyPr wrap="none">
            <a:spAutoFit/>
          </a:bodyPr>
          <a:lstStyle/>
          <a:p>
            <a:r>
              <a:rPr lang="en-US" sz="2400">
                <a:solidFill>
                  <a:srgbClr val="FFFF00"/>
                </a:solidFill>
              </a:rPr>
              <a:t>Book to</a:t>
            </a:r>
          </a:p>
          <a:p>
            <a:r>
              <a:rPr lang="en-US" sz="2400">
                <a:solidFill>
                  <a:srgbClr val="FFFF00"/>
                </a:solidFill>
              </a:rPr>
              <a:t>earth</a:t>
            </a:r>
          </a:p>
        </p:txBody>
      </p:sp>
      <p:sp>
        <p:nvSpPr>
          <p:cNvPr id="37897" name="Text Box 21"/>
          <p:cNvSpPr txBox="1">
            <a:spLocks noChangeArrowheads="1"/>
          </p:cNvSpPr>
          <p:nvPr/>
        </p:nvSpPr>
        <p:spPr bwMode="auto">
          <a:xfrm>
            <a:off x="4648200" y="4419600"/>
            <a:ext cx="1657350" cy="822325"/>
          </a:xfrm>
          <a:prstGeom prst="rect">
            <a:avLst/>
          </a:prstGeom>
          <a:noFill/>
          <a:ln w="9525">
            <a:noFill/>
            <a:miter lim="800000"/>
            <a:headEnd/>
            <a:tailEnd/>
          </a:ln>
        </p:spPr>
        <p:txBody>
          <a:bodyPr wrap="none">
            <a:spAutoFit/>
          </a:bodyPr>
          <a:lstStyle/>
          <a:p>
            <a:r>
              <a:rPr lang="en-US" sz="2400"/>
              <a:t>Table to</a:t>
            </a:r>
          </a:p>
          <a:p>
            <a:r>
              <a:rPr lang="en-US" sz="2400"/>
              <a:t>book </a:t>
            </a: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eaLnBrk="1" hangingPunct="1"/>
            <a:r>
              <a:rPr lang="en-US" smtClean="0"/>
              <a:t>Newton’s Contributions</a:t>
            </a:r>
          </a:p>
        </p:txBody>
      </p:sp>
      <p:pic>
        <p:nvPicPr>
          <p:cNvPr id="17411" name="Picture 5"/>
          <p:cNvPicPr>
            <a:picLocks noChangeAspect="1" noChangeArrowheads="1"/>
          </p:cNvPicPr>
          <p:nvPr>
            <p:ph sz="half" idx="1"/>
          </p:nvPr>
        </p:nvPicPr>
        <p:blipFill>
          <a:blip r:embed="rId2"/>
          <a:srcRect/>
          <a:stretch>
            <a:fillRect/>
          </a:stretch>
        </p:blipFill>
        <p:spPr>
          <a:xfrm>
            <a:off x="0" y="1371600"/>
            <a:ext cx="4895850" cy="5486400"/>
          </a:xfrm>
        </p:spPr>
      </p:pic>
      <p:sp>
        <p:nvSpPr>
          <p:cNvPr id="17412" name="Rectangle 6"/>
          <p:cNvSpPr>
            <a:spLocks noGrp="1" noChangeArrowheads="1"/>
          </p:cNvSpPr>
          <p:nvPr>
            <p:ph sz="half" idx="2"/>
          </p:nvPr>
        </p:nvSpPr>
        <p:spPr>
          <a:xfrm>
            <a:off x="4800600" y="1447800"/>
            <a:ext cx="4114800" cy="4648200"/>
          </a:xfrm>
        </p:spPr>
        <p:txBody>
          <a:bodyPr/>
          <a:lstStyle/>
          <a:p>
            <a:pPr eaLnBrk="1" hangingPunct="1"/>
            <a:r>
              <a:rPr lang="en-US" smtClean="0"/>
              <a:t>Calculus</a:t>
            </a:r>
          </a:p>
          <a:p>
            <a:pPr eaLnBrk="1" hangingPunct="1"/>
            <a:r>
              <a:rPr lang="en-US" smtClean="0"/>
              <a:t>Light is composed of rainbow colors</a:t>
            </a:r>
          </a:p>
          <a:p>
            <a:pPr eaLnBrk="1" hangingPunct="1"/>
            <a:r>
              <a:rPr lang="en-US" smtClean="0"/>
              <a:t>Reflecting Telescope</a:t>
            </a:r>
          </a:p>
          <a:p>
            <a:pPr eaLnBrk="1" hangingPunct="1"/>
            <a:r>
              <a:rPr lang="en-US" smtClean="0"/>
              <a:t>Laws of Motion</a:t>
            </a:r>
          </a:p>
          <a:p>
            <a:pPr eaLnBrk="1" hangingPunct="1"/>
            <a:r>
              <a:rPr lang="en-US" smtClean="0"/>
              <a:t>Theory of Gravitation</a:t>
            </a:r>
          </a:p>
          <a:p>
            <a:pPr eaLnBrk="1" hangingPunct="1"/>
            <a:endParaRPr lang="en-US" smtClean="0"/>
          </a:p>
        </p:txBody>
      </p:sp>
      <p:sp>
        <p:nvSpPr>
          <p:cNvPr id="17413" name="Text Box 7"/>
          <p:cNvSpPr txBox="1">
            <a:spLocks noChangeArrowheads="1"/>
          </p:cNvSpPr>
          <p:nvPr/>
        </p:nvSpPr>
        <p:spPr bwMode="auto">
          <a:xfrm>
            <a:off x="4708525" y="1447800"/>
            <a:ext cx="4435475" cy="64135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latin typeface="Bookman Old Style" pitchFamily="-107" charset="0"/>
              </a:rPr>
              <a:t>Think about it . . .</a:t>
            </a:r>
          </a:p>
        </p:txBody>
      </p:sp>
      <p:sp>
        <p:nvSpPr>
          <p:cNvPr id="80899" name="Text Box 3"/>
          <p:cNvSpPr txBox="1">
            <a:spLocks noChangeArrowheads="1"/>
          </p:cNvSpPr>
          <p:nvPr/>
        </p:nvSpPr>
        <p:spPr bwMode="auto">
          <a:xfrm>
            <a:off x="304800" y="1600200"/>
            <a:ext cx="6172200" cy="1920875"/>
          </a:xfrm>
          <a:prstGeom prst="rect">
            <a:avLst/>
          </a:prstGeom>
          <a:noFill/>
          <a:ln w="9525">
            <a:noFill/>
            <a:miter lim="800000"/>
            <a:headEnd/>
            <a:tailEnd/>
          </a:ln>
        </p:spPr>
        <p:txBody>
          <a:bodyPr>
            <a:spAutoFit/>
          </a:bodyPr>
          <a:lstStyle/>
          <a:p>
            <a:pPr>
              <a:spcBef>
                <a:spcPct val="50000"/>
              </a:spcBef>
            </a:pPr>
            <a:r>
              <a:rPr lang="en-US" sz="2000" b="0">
                <a:latin typeface="Bookman Old Style" pitchFamily="-107" charset="0"/>
              </a:rPr>
              <a:t>What happens if you are standing on a skateboard or a slippery floor and push against a wall?  You slide in the opposite direction (away from the wall), because you pushed on the wall but the wall pushed back on you with equal and opposite force.  </a:t>
            </a:r>
          </a:p>
        </p:txBody>
      </p:sp>
      <p:sp>
        <p:nvSpPr>
          <p:cNvPr id="80900" name="Text Box 4"/>
          <p:cNvSpPr txBox="1">
            <a:spLocks noChangeArrowheads="1"/>
          </p:cNvSpPr>
          <p:nvPr/>
        </p:nvSpPr>
        <p:spPr bwMode="auto">
          <a:xfrm>
            <a:off x="2895600" y="4038600"/>
            <a:ext cx="5943600" cy="1920875"/>
          </a:xfrm>
          <a:prstGeom prst="rect">
            <a:avLst/>
          </a:prstGeom>
          <a:noFill/>
          <a:ln w="9525">
            <a:noFill/>
            <a:miter lim="800000"/>
            <a:headEnd/>
            <a:tailEnd/>
          </a:ln>
        </p:spPr>
        <p:txBody>
          <a:bodyPr>
            <a:spAutoFit/>
          </a:bodyPr>
          <a:lstStyle/>
          <a:p>
            <a:pPr algn="r">
              <a:spcBef>
                <a:spcPct val="50000"/>
              </a:spcBef>
            </a:pPr>
            <a:r>
              <a:rPr lang="en-US" sz="2000" b="0">
                <a:latin typeface="Bookman Old Style" pitchFamily="-107" charset="0"/>
              </a:rPr>
              <a:t>Why does it hurt so much when you stub your toe?  When your toe exerts a force on a rock, the rock exerts an equal force back on your toe.  The harder you hit your toe against it, the more force the rock exerts back on your toe (and the more your toe hurts).</a:t>
            </a:r>
          </a:p>
        </p:txBody>
      </p:sp>
      <p:pic>
        <p:nvPicPr>
          <p:cNvPr id="80901" name="Picture 5" descr="MCj03978690000[1]"/>
          <p:cNvPicPr>
            <a:picLocks noChangeAspect="1" noChangeArrowheads="1"/>
          </p:cNvPicPr>
          <p:nvPr>
            <p:ph idx="1"/>
          </p:nvPr>
        </p:nvPicPr>
        <p:blipFill>
          <a:blip r:embed="rId2"/>
          <a:srcRect/>
          <a:stretch>
            <a:fillRect/>
          </a:stretch>
        </p:blipFill>
        <p:spPr>
          <a:xfrm>
            <a:off x="6934200" y="1676400"/>
            <a:ext cx="1619250" cy="1676400"/>
          </a:xfrm>
          <a:noFill/>
        </p:spPr>
      </p:pic>
      <p:pic>
        <p:nvPicPr>
          <p:cNvPr id="80902" name="Picture 6" descr="MCHM00383_0000[1]"/>
          <p:cNvPicPr>
            <a:picLocks noChangeAspect="1" noChangeArrowheads="1"/>
          </p:cNvPicPr>
          <p:nvPr/>
        </p:nvPicPr>
        <p:blipFill>
          <a:blip r:embed="rId3"/>
          <a:srcRect/>
          <a:stretch>
            <a:fillRect/>
          </a:stretch>
        </p:blipFill>
        <p:spPr bwMode="auto">
          <a:xfrm>
            <a:off x="381000" y="4038600"/>
            <a:ext cx="2590800" cy="18145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0899"/>
                                        </p:tgtEl>
                                        <p:attrNameLst>
                                          <p:attrName>style.visibility</p:attrName>
                                        </p:attrNameLst>
                                      </p:cBhvr>
                                      <p:to>
                                        <p:strVal val="visible"/>
                                      </p:to>
                                    </p:set>
                                    <p:animEffect transition="in" filter="fade">
                                      <p:cBhvr>
                                        <p:cTn id="7" dur="1000"/>
                                        <p:tgtEl>
                                          <p:spTgt spid="80899"/>
                                        </p:tgtEl>
                                      </p:cBhvr>
                                    </p:animEffect>
                                    <p:anim calcmode="lin" valueType="num">
                                      <p:cBhvr>
                                        <p:cTn id="8" dur="1000" fill="hold"/>
                                        <p:tgtEl>
                                          <p:spTgt spid="80899"/>
                                        </p:tgtEl>
                                        <p:attrNameLst>
                                          <p:attrName>ppt_x</p:attrName>
                                        </p:attrNameLst>
                                      </p:cBhvr>
                                      <p:tavLst>
                                        <p:tav tm="0">
                                          <p:val>
                                            <p:strVal val="#ppt_x"/>
                                          </p:val>
                                        </p:tav>
                                        <p:tav tm="100000">
                                          <p:val>
                                            <p:strVal val="#ppt_x"/>
                                          </p:val>
                                        </p:tav>
                                      </p:tavLst>
                                    </p:anim>
                                    <p:anim calcmode="lin" valueType="num">
                                      <p:cBhvr>
                                        <p:cTn id="9" dur="1000" fill="hold"/>
                                        <p:tgtEl>
                                          <p:spTgt spid="8089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0901"/>
                                        </p:tgtEl>
                                        <p:attrNameLst>
                                          <p:attrName>style.visibility</p:attrName>
                                        </p:attrNameLst>
                                      </p:cBhvr>
                                      <p:to>
                                        <p:strVal val="visible"/>
                                      </p:to>
                                    </p:set>
                                    <p:animEffect transition="in" filter="fade">
                                      <p:cBhvr>
                                        <p:cTn id="12" dur="1000"/>
                                        <p:tgtEl>
                                          <p:spTgt spid="80901"/>
                                        </p:tgtEl>
                                      </p:cBhvr>
                                    </p:animEffect>
                                    <p:anim calcmode="lin" valueType="num">
                                      <p:cBhvr>
                                        <p:cTn id="13" dur="1000" fill="hold"/>
                                        <p:tgtEl>
                                          <p:spTgt spid="80901"/>
                                        </p:tgtEl>
                                        <p:attrNameLst>
                                          <p:attrName>ppt_x</p:attrName>
                                        </p:attrNameLst>
                                      </p:cBhvr>
                                      <p:tavLst>
                                        <p:tav tm="0">
                                          <p:val>
                                            <p:strVal val="#ppt_x"/>
                                          </p:val>
                                        </p:tav>
                                        <p:tav tm="100000">
                                          <p:val>
                                            <p:strVal val="#ppt_x"/>
                                          </p:val>
                                        </p:tav>
                                      </p:tavLst>
                                    </p:anim>
                                    <p:anim calcmode="lin" valueType="num">
                                      <p:cBhvr>
                                        <p:cTn id="14" dur="1000" fill="hold"/>
                                        <p:tgtEl>
                                          <p:spTgt spid="8090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0902"/>
                                        </p:tgtEl>
                                        <p:attrNameLst>
                                          <p:attrName>style.visibility</p:attrName>
                                        </p:attrNameLst>
                                      </p:cBhvr>
                                      <p:to>
                                        <p:strVal val="visible"/>
                                      </p:to>
                                    </p:set>
                                    <p:animEffect transition="in" filter="fade">
                                      <p:cBhvr>
                                        <p:cTn id="19" dur="1000"/>
                                        <p:tgtEl>
                                          <p:spTgt spid="80902"/>
                                        </p:tgtEl>
                                      </p:cBhvr>
                                    </p:animEffect>
                                    <p:anim calcmode="lin" valueType="num">
                                      <p:cBhvr>
                                        <p:cTn id="20" dur="1000" fill="hold"/>
                                        <p:tgtEl>
                                          <p:spTgt spid="80902"/>
                                        </p:tgtEl>
                                        <p:attrNameLst>
                                          <p:attrName>ppt_x</p:attrName>
                                        </p:attrNameLst>
                                      </p:cBhvr>
                                      <p:tavLst>
                                        <p:tav tm="0">
                                          <p:val>
                                            <p:strVal val="#ppt_x"/>
                                          </p:val>
                                        </p:tav>
                                        <p:tav tm="100000">
                                          <p:val>
                                            <p:strVal val="#ppt_x"/>
                                          </p:val>
                                        </p:tav>
                                      </p:tavLst>
                                    </p:anim>
                                    <p:anim calcmode="lin" valueType="num">
                                      <p:cBhvr>
                                        <p:cTn id="21" dur="1000" fill="hold"/>
                                        <p:tgtEl>
                                          <p:spTgt spid="8090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80900"/>
                                        </p:tgtEl>
                                        <p:attrNameLst>
                                          <p:attrName>style.visibility</p:attrName>
                                        </p:attrNameLst>
                                      </p:cBhvr>
                                      <p:to>
                                        <p:strVal val="visible"/>
                                      </p:to>
                                    </p:set>
                                    <p:animEffect transition="in" filter="fade">
                                      <p:cBhvr>
                                        <p:cTn id="24" dur="1000"/>
                                        <p:tgtEl>
                                          <p:spTgt spid="80900"/>
                                        </p:tgtEl>
                                      </p:cBhvr>
                                    </p:animEffect>
                                    <p:anim calcmode="lin" valueType="num">
                                      <p:cBhvr>
                                        <p:cTn id="25" dur="1000" fill="hold"/>
                                        <p:tgtEl>
                                          <p:spTgt spid="80900"/>
                                        </p:tgtEl>
                                        <p:attrNameLst>
                                          <p:attrName>ppt_x</p:attrName>
                                        </p:attrNameLst>
                                      </p:cBhvr>
                                      <p:tavLst>
                                        <p:tav tm="0">
                                          <p:val>
                                            <p:strVal val="#ppt_x"/>
                                          </p:val>
                                        </p:tav>
                                        <p:tav tm="100000">
                                          <p:val>
                                            <p:strVal val="#ppt_x"/>
                                          </p:val>
                                        </p:tav>
                                      </p:tavLst>
                                    </p:anim>
                                    <p:anim calcmode="lin" valueType="num">
                                      <p:cBhvr>
                                        <p:cTn id="26" dur="1000" fill="hold"/>
                                        <p:tgtEl>
                                          <p:spTgt spid="809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p:bldP spid="8090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Grp="1" noChangeArrowheads="1"/>
          </p:cNvSpPr>
          <p:nvPr>
            <p:ph type="title"/>
          </p:nvPr>
        </p:nvSpPr>
        <p:spPr/>
        <p:txBody>
          <a:bodyPr/>
          <a:lstStyle/>
          <a:p>
            <a:pPr eaLnBrk="1" hangingPunct="1"/>
            <a:r>
              <a:rPr lang="en-US" smtClean="0"/>
              <a:t>Newton’s Third Law</a:t>
            </a:r>
          </a:p>
        </p:txBody>
      </p:sp>
      <p:pic>
        <p:nvPicPr>
          <p:cNvPr id="39939" name="Picture 5"/>
          <p:cNvPicPr>
            <a:picLocks noChangeAspect="1" noChangeArrowheads="1"/>
          </p:cNvPicPr>
          <p:nvPr>
            <p:ph sz="half" idx="1"/>
          </p:nvPr>
        </p:nvPicPr>
        <p:blipFill>
          <a:blip r:embed="rId2"/>
          <a:srcRect/>
          <a:stretch>
            <a:fillRect/>
          </a:stretch>
        </p:blipFill>
        <p:spPr/>
      </p:pic>
      <p:sp>
        <p:nvSpPr>
          <p:cNvPr id="39940" name="Rectangle 6"/>
          <p:cNvSpPr>
            <a:spLocks noGrp="1" noChangeArrowheads="1"/>
          </p:cNvSpPr>
          <p:nvPr>
            <p:ph type="body" sz="half" idx="2"/>
          </p:nvPr>
        </p:nvSpPr>
        <p:spPr/>
        <p:txBody>
          <a:bodyPr/>
          <a:lstStyle/>
          <a:p>
            <a:pPr eaLnBrk="1" hangingPunct="1"/>
            <a:r>
              <a:rPr lang="en-US" sz="2800" smtClean="0"/>
              <a:t>A bug with a mass of 5 grams flies into the windshield of a moving 1000kg bus. </a:t>
            </a:r>
          </a:p>
          <a:p>
            <a:pPr eaLnBrk="1" hangingPunct="1"/>
            <a:r>
              <a:rPr lang="en-US" sz="2800" smtClean="0"/>
              <a:t>Which will have the most force?</a:t>
            </a:r>
          </a:p>
          <a:p>
            <a:pPr eaLnBrk="1" hangingPunct="1"/>
            <a:r>
              <a:rPr lang="en-US" sz="2800" smtClean="0"/>
              <a:t>The bug on the bus</a:t>
            </a:r>
          </a:p>
          <a:p>
            <a:pPr eaLnBrk="1" hangingPunct="1"/>
            <a:r>
              <a:rPr lang="en-US" sz="2800" smtClean="0"/>
              <a:t>The bus on the bug</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Grp="1" noChangeArrowheads="1"/>
          </p:cNvSpPr>
          <p:nvPr>
            <p:ph type="title"/>
          </p:nvPr>
        </p:nvSpPr>
        <p:spPr/>
        <p:txBody>
          <a:bodyPr/>
          <a:lstStyle/>
          <a:p>
            <a:pPr eaLnBrk="1" hangingPunct="1"/>
            <a:r>
              <a:rPr lang="en-US" smtClean="0"/>
              <a:t>Newton’s Third Law</a:t>
            </a:r>
          </a:p>
        </p:txBody>
      </p:sp>
      <p:sp>
        <p:nvSpPr>
          <p:cNvPr id="40963" name="Rectangle 5"/>
          <p:cNvSpPr>
            <a:spLocks noGrp="1" noChangeArrowheads="1"/>
          </p:cNvSpPr>
          <p:nvPr>
            <p:ph type="body" sz="half" idx="1"/>
          </p:nvPr>
        </p:nvSpPr>
        <p:spPr/>
        <p:txBody>
          <a:bodyPr/>
          <a:lstStyle/>
          <a:p>
            <a:pPr eaLnBrk="1" hangingPunct="1"/>
            <a:r>
              <a:rPr lang="en-US" sz="2800" smtClean="0"/>
              <a:t>The force would be the same.</a:t>
            </a:r>
          </a:p>
          <a:p>
            <a:pPr eaLnBrk="1" hangingPunct="1"/>
            <a:r>
              <a:rPr lang="en-US" sz="2800" smtClean="0"/>
              <a:t>Force (bug)= </a:t>
            </a:r>
            <a:r>
              <a:rPr lang="en-US" sz="1600" smtClean="0"/>
              <a:t>m</a:t>
            </a:r>
            <a:r>
              <a:rPr lang="en-US" sz="2800" smtClean="0"/>
              <a:t> x </a:t>
            </a:r>
            <a:r>
              <a:rPr lang="en-US" sz="4000" smtClean="0"/>
              <a:t>A</a:t>
            </a:r>
            <a:endParaRPr lang="en-US" sz="2800" smtClean="0"/>
          </a:p>
          <a:p>
            <a:pPr eaLnBrk="1" hangingPunct="1"/>
            <a:endParaRPr lang="en-US" sz="2800" smtClean="0"/>
          </a:p>
          <a:p>
            <a:pPr eaLnBrk="1" hangingPunct="1"/>
            <a:r>
              <a:rPr lang="en-US" sz="2800" smtClean="0"/>
              <a:t>Force (bus)= </a:t>
            </a:r>
            <a:r>
              <a:rPr lang="en-US" sz="4000" smtClean="0"/>
              <a:t>M</a:t>
            </a:r>
            <a:r>
              <a:rPr lang="en-US" sz="2800" smtClean="0"/>
              <a:t> x </a:t>
            </a:r>
            <a:r>
              <a:rPr lang="en-US" sz="1600" smtClean="0"/>
              <a:t>a</a:t>
            </a:r>
          </a:p>
        </p:txBody>
      </p:sp>
      <p:pic>
        <p:nvPicPr>
          <p:cNvPr id="40964" name="Picture 6"/>
          <p:cNvPicPr>
            <a:picLocks noChangeAspect="1" noChangeArrowheads="1"/>
          </p:cNvPicPr>
          <p:nvPr>
            <p:ph sz="half" idx="2"/>
          </p:nvPr>
        </p:nvPicPr>
        <p:blipFill>
          <a:blip r:embed="rId2"/>
          <a:srcRect/>
          <a:stretch>
            <a:fillRect/>
          </a:stretch>
        </p:blipFill>
        <p:spPr/>
      </p:pic>
      <p:sp>
        <p:nvSpPr>
          <p:cNvPr id="40965" name="AutoShape 8"/>
          <p:cNvSpPr>
            <a:spLocks noChangeArrowheads="1"/>
          </p:cNvSpPr>
          <p:nvPr/>
        </p:nvSpPr>
        <p:spPr bwMode="auto">
          <a:xfrm rot="10800000">
            <a:off x="3505200" y="4648200"/>
            <a:ext cx="2590800" cy="1371600"/>
          </a:xfrm>
          <a:prstGeom prst="wedgeRoundRectCallout">
            <a:avLst>
              <a:gd name="adj1" fmla="val -53986"/>
              <a:gd name="adj2" fmla="val 84370"/>
              <a:gd name="adj3" fmla="val 16667"/>
            </a:avLst>
          </a:prstGeom>
          <a:solidFill>
            <a:schemeClr val="accent1"/>
          </a:solidFill>
          <a:ln w="9525">
            <a:solidFill>
              <a:schemeClr val="tx1"/>
            </a:solidFill>
            <a:miter lim="800000"/>
            <a:headEnd/>
            <a:tailEnd/>
          </a:ln>
        </p:spPr>
        <p:txBody>
          <a:bodyPr rot="10800000"/>
          <a:lstStyle/>
          <a:p>
            <a:pPr algn="ctr"/>
            <a:endParaRPr lang="en-US"/>
          </a:p>
        </p:txBody>
      </p:sp>
      <p:sp>
        <p:nvSpPr>
          <p:cNvPr id="40966" name="Text Box 9"/>
          <p:cNvSpPr txBox="1">
            <a:spLocks noChangeArrowheads="1"/>
          </p:cNvSpPr>
          <p:nvPr/>
        </p:nvSpPr>
        <p:spPr bwMode="auto">
          <a:xfrm>
            <a:off x="3565525" y="4765675"/>
            <a:ext cx="2549525" cy="923925"/>
          </a:xfrm>
          <a:prstGeom prst="rect">
            <a:avLst/>
          </a:prstGeom>
          <a:noFill/>
          <a:ln w="9525">
            <a:noFill/>
            <a:miter lim="800000"/>
            <a:headEnd/>
            <a:tailEnd/>
          </a:ln>
        </p:spPr>
        <p:txBody>
          <a:bodyPr wrap="none">
            <a:spAutoFit/>
          </a:bodyPr>
          <a:lstStyle/>
          <a:p>
            <a:r>
              <a:rPr lang="en-US" sz="1800"/>
              <a:t>Think I look bad?</a:t>
            </a:r>
          </a:p>
          <a:p>
            <a:r>
              <a:rPr lang="en-US" sz="1800"/>
              <a:t>You should see </a:t>
            </a:r>
          </a:p>
          <a:p>
            <a:r>
              <a:rPr lang="en-US" sz="1800"/>
              <a:t>the other guy!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41995" name="Picture 3" descr="bd08091_"/>
            <p:cNvPicPr>
              <a:picLocks noChangeAspect="1" noChangeArrowheads="1"/>
            </p:cNvPicPr>
            <p:nvPr/>
          </p:nvPicPr>
          <p:blipFill>
            <a:blip r:embed="rId2"/>
            <a:srcRect/>
            <a:stretch>
              <a:fillRect/>
            </a:stretch>
          </p:blipFill>
          <p:spPr bwMode="auto">
            <a:xfrm>
              <a:off x="0" y="0"/>
              <a:ext cx="5760" cy="4320"/>
            </a:xfrm>
            <a:prstGeom prst="rect">
              <a:avLst/>
            </a:prstGeom>
            <a:noFill/>
            <a:ln w="9525">
              <a:noFill/>
              <a:miter lim="800000"/>
              <a:headEnd/>
              <a:tailEnd/>
            </a:ln>
          </p:spPr>
        </p:pic>
        <p:grpSp>
          <p:nvGrpSpPr>
            <p:cNvPr id="41996" name="Group 4"/>
            <p:cNvGrpSpPr>
              <a:grpSpLocks/>
            </p:cNvGrpSpPr>
            <p:nvPr/>
          </p:nvGrpSpPr>
          <p:grpSpPr bwMode="auto">
            <a:xfrm>
              <a:off x="1879" y="1885"/>
              <a:ext cx="1014" cy="1705"/>
              <a:chOff x="2469" y="3093"/>
              <a:chExt cx="677" cy="1225"/>
            </a:xfrm>
          </p:grpSpPr>
          <p:sp>
            <p:nvSpPr>
              <p:cNvPr id="41997" name="Freeform 5"/>
              <p:cNvSpPr>
                <a:spLocks/>
              </p:cNvSpPr>
              <p:nvPr/>
            </p:nvSpPr>
            <p:spPr bwMode="auto">
              <a:xfrm>
                <a:off x="2524" y="3119"/>
                <a:ext cx="613" cy="1180"/>
              </a:xfrm>
              <a:custGeom>
                <a:avLst/>
                <a:gdLst>
                  <a:gd name="T0" fmla="*/ 577 w 1228"/>
                  <a:gd name="T1" fmla="*/ 0 h 2360"/>
                  <a:gd name="T2" fmla="*/ 458 w 1228"/>
                  <a:gd name="T3" fmla="*/ 566 h 2360"/>
                  <a:gd name="T4" fmla="*/ 344 w 1228"/>
                  <a:gd name="T5" fmla="*/ 634 h 2360"/>
                  <a:gd name="T6" fmla="*/ 18 w 1228"/>
                  <a:gd name="T7" fmla="*/ 1886 h 2360"/>
                  <a:gd name="T8" fmla="*/ 0 w 1228"/>
                  <a:gd name="T9" fmla="*/ 2349 h 2360"/>
                  <a:gd name="T10" fmla="*/ 612 w 1228"/>
                  <a:gd name="T11" fmla="*/ 2360 h 2360"/>
                  <a:gd name="T12" fmla="*/ 1143 w 1228"/>
                  <a:gd name="T13" fmla="*/ 875 h 2360"/>
                  <a:gd name="T14" fmla="*/ 1068 w 1228"/>
                  <a:gd name="T15" fmla="*/ 783 h 2360"/>
                  <a:gd name="T16" fmla="*/ 994 w 1228"/>
                  <a:gd name="T17" fmla="*/ 703 h 2360"/>
                  <a:gd name="T18" fmla="*/ 1228 w 1228"/>
                  <a:gd name="T19" fmla="*/ 176 h 2360"/>
                  <a:gd name="T20" fmla="*/ 1045 w 1228"/>
                  <a:gd name="T21" fmla="*/ 68 h 2360"/>
                  <a:gd name="T22" fmla="*/ 886 w 1228"/>
                  <a:gd name="T23" fmla="*/ 0 h 2360"/>
                  <a:gd name="T24" fmla="*/ 577 w 1228"/>
                  <a:gd name="T25" fmla="*/ 0 h 2360"/>
                  <a:gd name="T26" fmla="*/ 577 w 1228"/>
                  <a:gd name="T27" fmla="*/ 0 h 236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28"/>
                  <a:gd name="T43" fmla="*/ 0 h 2360"/>
                  <a:gd name="T44" fmla="*/ 1228 w 1228"/>
                  <a:gd name="T45" fmla="*/ 2360 h 236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28" h="2360">
                    <a:moveTo>
                      <a:pt x="577" y="0"/>
                    </a:moveTo>
                    <a:lnTo>
                      <a:pt x="458" y="566"/>
                    </a:lnTo>
                    <a:lnTo>
                      <a:pt x="344" y="634"/>
                    </a:lnTo>
                    <a:lnTo>
                      <a:pt x="18" y="1886"/>
                    </a:lnTo>
                    <a:lnTo>
                      <a:pt x="0" y="2349"/>
                    </a:lnTo>
                    <a:lnTo>
                      <a:pt x="612" y="2360"/>
                    </a:lnTo>
                    <a:lnTo>
                      <a:pt x="1143" y="875"/>
                    </a:lnTo>
                    <a:lnTo>
                      <a:pt x="1068" y="783"/>
                    </a:lnTo>
                    <a:lnTo>
                      <a:pt x="994" y="703"/>
                    </a:lnTo>
                    <a:lnTo>
                      <a:pt x="1228" y="176"/>
                    </a:lnTo>
                    <a:lnTo>
                      <a:pt x="1045" y="68"/>
                    </a:lnTo>
                    <a:lnTo>
                      <a:pt x="886" y="0"/>
                    </a:lnTo>
                    <a:lnTo>
                      <a:pt x="577" y="0"/>
                    </a:lnTo>
                    <a:close/>
                  </a:path>
                </a:pathLst>
              </a:custGeom>
              <a:solidFill>
                <a:srgbClr val="FFFFC2"/>
              </a:solidFill>
              <a:ln w="9525">
                <a:noFill/>
                <a:round/>
                <a:headEnd/>
                <a:tailEnd/>
              </a:ln>
            </p:spPr>
            <p:txBody>
              <a:bodyPr/>
              <a:lstStyle/>
              <a:p>
                <a:endParaRPr lang="en-US"/>
              </a:p>
            </p:txBody>
          </p:sp>
          <p:sp>
            <p:nvSpPr>
              <p:cNvPr id="41998" name="Freeform 6"/>
              <p:cNvSpPr>
                <a:spLocks/>
              </p:cNvSpPr>
              <p:nvPr/>
            </p:nvSpPr>
            <p:spPr bwMode="auto">
              <a:xfrm>
                <a:off x="2729" y="3428"/>
                <a:ext cx="344" cy="202"/>
              </a:xfrm>
              <a:custGeom>
                <a:avLst/>
                <a:gdLst>
                  <a:gd name="T0" fmla="*/ 0 w 689"/>
                  <a:gd name="T1" fmla="*/ 0 h 404"/>
                  <a:gd name="T2" fmla="*/ 46 w 689"/>
                  <a:gd name="T3" fmla="*/ 8 h 404"/>
                  <a:gd name="T4" fmla="*/ 94 w 689"/>
                  <a:gd name="T5" fmla="*/ 17 h 404"/>
                  <a:gd name="T6" fmla="*/ 153 w 689"/>
                  <a:gd name="T7" fmla="*/ 26 h 404"/>
                  <a:gd name="T8" fmla="*/ 219 w 689"/>
                  <a:gd name="T9" fmla="*/ 41 h 404"/>
                  <a:gd name="T10" fmla="*/ 252 w 689"/>
                  <a:gd name="T11" fmla="*/ 49 h 404"/>
                  <a:gd name="T12" fmla="*/ 285 w 689"/>
                  <a:gd name="T13" fmla="*/ 58 h 404"/>
                  <a:gd name="T14" fmla="*/ 318 w 689"/>
                  <a:gd name="T15" fmla="*/ 66 h 404"/>
                  <a:gd name="T16" fmla="*/ 349 w 689"/>
                  <a:gd name="T17" fmla="*/ 76 h 404"/>
                  <a:gd name="T18" fmla="*/ 378 w 689"/>
                  <a:gd name="T19" fmla="*/ 87 h 404"/>
                  <a:gd name="T20" fmla="*/ 405 w 689"/>
                  <a:gd name="T21" fmla="*/ 96 h 404"/>
                  <a:gd name="T22" fmla="*/ 429 w 689"/>
                  <a:gd name="T23" fmla="*/ 107 h 404"/>
                  <a:gd name="T24" fmla="*/ 452 w 689"/>
                  <a:gd name="T25" fmla="*/ 119 h 404"/>
                  <a:gd name="T26" fmla="*/ 473 w 689"/>
                  <a:gd name="T27" fmla="*/ 129 h 404"/>
                  <a:gd name="T28" fmla="*/ 492 w 689"/>
                  <a:gd name="T29" fmla="*/ 138 h 404"/>
                  <a:gd name="T30" fmla="*/ 511 w 689"/>
                  <a:gd name="T31" fmla="*/ 148 h 404"/>
                  <a:gd name="T32" fmla="*/ 529 w 689"/>
                  <a:gd name="T33" fmla="*/ 158 h 404"/>
                  <a:gd name="T34" fmla="*/ 544 w 689"/>
                  <a:gd name="T35" fmla="*/ 167 h 404"/>
                  <a:gd name="T36" fmla="*/ 559 w 689"/>
                  <a:gd name="T37" fmla="*/ 177 h 404"/>
                  <a:gd name="T38" fmla="*/ 609 w 689"/>
                  <a:gd name="T39" fmla="*/ 217 h 404"/>
                  <a:gd name="T40" fmla="*/ 649 w 689"/>
                  <a:gd name="T41" fmla="*/ 262 h 404"/>
                  <a:gd name="T42" fmla="*/ 687 w 689"/>
                  <a:gd name="T43" fmla="*/ 335 h 404"/>
                  <a:gd name="T44" fmla="*/ 689 w 689"/>
                  <a:gd name="T45" fmla="*/ 360 h 404"/>
                  <a:gd name="T46" fmla="*/ 667 w 689"/>
                  <a:gd name="T47" fmla="*/ 404 h 404"/>
                  <a:gd name="T48" fmla="*/ 661 w 689"/>
                  <a:gd name="T49" fmla="*/ 387 h 404"/>
                  <a:gd name="T50" fmla="*/ 644 w 689"/>
                  <a:gd name="T51" fmla="*/ 344 h 404"/>
                  <a:gd name="T52" fmla="*/ 630 w 689"/>
                  <a:gd name="T53" fmla="*/ 317 h 404"/>
                  <a:gd name="T54" fmla="*/ 611 w 689"/>
                  <a:gd name="T55" fmla="*/ 289 h 404"/>
                  <a:gd name="T56" fmla="*/ 591 w 689"/>
                  <a:gd name="T57" fmla="*/ 261 h 404"/>
                  <a:gd name="T58" fmla="*/ 565 w 689"/>
                  <a:gd name="T59" fmla="*/ 236 h 404"/>
                  <a:gd name="T60" fmla="*/ 550 w 689"/>
                  <a:gd name="T61" fmla="*/ 224 h 404"/>
                  <a:gd name="T62" fmla="*/ 532 w 689"/>
                  <a:gd name="T63" fmla="*/ 212 h 404"/>
                  <a:gd name="T64" fmla="*/ 511 w 689"/>
                  <a:gd name="T65" fmla="*/ 200 h 404"/>
                  <a:gd name="T66" fmla="*/ 490 w 689"/>
                  <a:gd name="T67" fmla="*/ 187 h 404"/>
                  <a:gd name="T68" fmla="*/ 466 w 689"/>
                  <a:gd name="T69" fmla="*/ 174 h 404"/>
                  <a:gd name="T70" fmla="*/ 441 w 689"/>
                  <a:gd name="T71" fmla="*/ 162 h 404"/>
                  <a:gd name="T72" fmla="*/ 415 w 689"/>
                  <a:gd name="T73" fmla="*/ 149 h 404"/>
                  <a:gd name="T74" fmla="*/ 389 w 689"/>
                  <a:gd name="T75" fmla="*/ 137 h 404"/>
                  <a:gd name="T76" fmla="*/ 363 w 689"/>
                  <a:gd name="T77" fmla="*/ 125 h 404"/>
                  <a:gd name="T78" fmla="*/ 337 w 689"/>
                  <a:gd name="T79" fmla="*/ 115 h 404"/>
                  <a:gd name="T80" fmla="*/ 313 w 689"/>
                  <a:gd name="T81" fmla="*/ 105 h 404"/>
                  <a:gd name="T82" fmla="*/ 290 w 689"/>
                  <a:gd name="T83" fmla="*/ 96 h 404"/>
                  <a:gd name="T84" fmla="*/ 268 w 689"/>
                  <a:gd name="T85" fmla="*/ 89 h 404"/>
                  <a:gd name="T86" fmla="*/ 250 w 689"/>
                  <a:gd name="T87" fmla="*/ 82 h 404"/>
                  <a:gd name="T88" fmla="*/ 220 w 689"/>
                  <a:gd name="T89" fmla="*/ 73 h 404"/>
                  <a:gd name="T90" fmla="*/ 193 w 689"/>
                  <a:gd name="T91" fmla="*/ 66 h 404"/>
                  <a:gd name="T92" fmla="*/ 161 w 689"/>
                  <a:gd name="T93" fmla="*/ 59 h 404"/>
                  <a:gd name="T94" fmla="*/ 125 w 689"/>
                  <a:gd name="T95" fmla="*/ 51 h 404"/>
                  <a:gd name="T96" fmla="*/ 91 w 689"/>
                  <a:gd name="T97" fmla="*/ 42 h 404"/>
                  <a:gd name="T98" fmla="*/ 58 w 689"/>
                  <a:gd name="T99" fmla="*/ 35 h 404"/>
                  <a:gd name="T100" fmla="*/ 32 w 689"/>
                  <a:gd name="T101" fmla="*/ 30 h 404"/>
                  <a:gd name="T102" fmla="*/ 7 w 689"/>
                  <a:gd name="T103" fmla="*/ 23 h 404"/>
                  <a:gd name="T104" fmla="*/ 0 w 689"/>
                  <a:gd name="T105" fmla="*/ 0 h 404"/>
                  <a:gd name="T106" fmla="*/ 0 w 689"/>
                  <a:gd name="T107" fmla="*/ 0 h 40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89"/>
                  <a:gd name="T163" fmla="*/ 0 h 404"/>
                  <a:gd name="T164" fmla="*/ 689 w 689"/>
                  <a:gd name="T165" fmla="*/ 404 h 40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89" h="404">
                    <a:moveTo>
                      <a:pt x="0" y="0"/>
                    </a:moveTo>
                    <a:lnTo>
                      <a:pt x="46" y="8"/>
                    </a:lnTo>
                    <a:lnTo>
                      <a:pt x="94" y="17"/>
                    </a:lnTo>
                    <a:lnTo>
                      <a:pt x="153" y="26"/>
                    </a:lnTo>
                    <a:lnTo>
                      <a:pt x="219" y="41"/>
                    </a:lnTo>
                    <a:lnTo>
                      <a:pt x="252" y="49"/>
                    </a:lnTo>
                    <a:lnTo>
                      <a:pt x="285" y="58"/>
                    </a:lnTo>
                    <a:lnTo>
                      <a:pt x="318" y="66"/>
                    </a:lnTo>
                    <a:lnTo>
                      <a:pt x="349" y="76"/>
                    </a:lnTo>
                    <a:lnTo>
                      <a:pt x="378" y="87"/>
                    </a:lnTo>
                    <a:lnTo>
                      <a:pt x="405" y="96"/>
                    </a:lnTo>
                    <a:lnTo>
                      <a:pt x="429" y="107"/>
                    </a:lnTo>
                    <a:lnTo>
                      <a:pt x="452" y="119"/>
                    </a:lnTo>
                    <a:lnTo>
                      <a:pt x="473" y="129"/>
                    </a:lnTo>
                    <a:lnTo>
                      <a:pt x="492" y="138"/>
                    </a:lnTo>
                    <a:lnTo>
                      <a:pt x="511" y="148"/>
                    </a:lnTo>
                    <a:lnTo>
                      <a:pt x="529" y="158"/>
                    </a:lnTo>
                    <a:lnTo>
                      <a:pt x="544" y="167"/>
                    </a:lnTo>
                    <a:lnTo>
                      <a:pt x="559" y="177"/>
                    </a:lnTo>
                    <a:lnTo>
                      <a:pt x="609" y="217"/>
                    </a:lnTo>
                    <a:lnTo>
                      <a:pt x="649" y="262"/>
                    </a:lnTo>
                    <a:lnTo>
                      <a:pt x="687" y="335"/>
                    </a:lnTo>
                    <a:lnTo>
                      <a:pt x="689" y="360"/>
                    </a:lnTo>
                    <a:lnTo>
                      <a:pt x="667" y="404"/>
                    </a:lnTo>
                    <a:lnTo>
                      <a:pt x="661" y="387"/>
                    </a:lnTo>
                    <a:lnTo>
                      <a:pt x="644" y="344"/>
                    </a:lnTo>
                    <a:lnTo>
                      <a:pt x="630" y="317"/>
                    </a:lnTo>
                    <a:lnTo>
                      <a:pt x="611" y="289"/>
                    </a:lnTo>
                    <a:lnTo>
                      <a:pt x="591" y="261"/>
                    </a:lnTo>
                    <a:lnTo>
                      <a:pt x="565" y="236"/>
                    </a:lnTo>
                    <a:lnTo>
                      <a:pt x="550" y="224"/>
                    </a:lnTo>
                    <a:lnTo>
                      <a:pt x="532" y="212"/>
                    </a:lnTo>
                    <a:lnTo>
                      <a:pt x="511" y="200"/>
                    </a:lnTo>
                    <a:lnTo>
                      <a:pt x="490" y="187"/>
                    </a:lnTo>
                    <a:lnTo>
                      <a:pt x="466" y="174"/>
                    </a:lnTo>
                    <a:lnTo>
                      <a:pt x="441" y="162"/>
                    </a:lnTo>
                    <a:lnTo>
                      <a:pt x="415" y="149"/>
                    </a:lnTo>
                    <a:lnTo>
                      <a:pt x="389" y="137"/>
                    </a:lnTo>
                    <a:lnTo>
                      <a:pt x="363" y="125"/>
                    </a:lnTo>
                    <a:lnTo>
                      <a:pt x="337" y="115"/>
                    </a:lnTo>
                    <a:lnTo>
                      <a:pt x="313" y="105"/>
                    </a:lnTo>
                    <a:lnTo>
                      <a:pt x="290" y="96"/>
                    </a:lnTo>
                    <a:lnTo>
                      <a:pt x="268" y="89"/>
                    </a:lnTo>
                    <a:lnTo>
                      <a:pt x="250" y="82"/>
                    </a:lnTo>
                    <a:lnTo>
                      <a:pt x="220" y="73"/>
                    </a:lnTo>
                    <a:lnTo>
                      <a:pt x="193" y="66"/>
                    </a:lnTo>
                    <a:lnTo>
                      <a:pt x="161" y="59"/>
                    </a:lnTo>
                    <a:lnTo>
                      <a:pt x="125" y="51"/>
                    </a:lnTo>
                    <a:lnTo>
                      <a:pt x="91" y="42"/>
                    </a:lnTo>
                    <a:lnTo>
                      <a:pt x="58" y="35"/>
                    </a:lnTo>
                    <a:lnTo>
                      <a:pt x="32" y="30"/>
                    </a:lnTo>
                    <a:lnTo>
                      <a:pt x="7" y="23"/>
                    </a:lnTo>
                    <a:lnTo>
                      <a:pt x="0" y="0"/>
                    </a:lnTo>
                    <a:close/>
                  </a:path>
                </a:pathLst>
              </a:custGeom>
              <a:solidFill>
                <a:srgbClr val="000000"/>
              </a:solidFill>
              <a:ln w="9525">
                <a:noFill/>
                <a:round/>
                <a:headEnd/>
                <a:tailEnd/>
              </a:ln>
            </p:spPr>
            <p:txBody>
              <a:bodyPr/>
              <a:lstStyle/>
              <a:p>
                <a:endParaRPr lang="en-US"/>
              </a:p>
            </p:txBody>
          </p:sp>
          <p:sp>
            <p:nvSpPr>
              <p:cNvPr id="41999" name="Freeform 7"/>
              <p:cNvSpPr>
                <a:spLocks/>
              </p:cNvSpPr>
              <p:nvPr/>
            </p:nvSpPr>
            <p:spPr bwMode="auto">
              <a:xfrm>
                <a:off x="2682" y="3586"/>
                <a:ext cx="336" cy="187"/>
              </a:xfrm>
              <a:custGeom>
                <a:avLst/>
                <a:gdLst>
                  <a:gd name="T0" fmla="*/ 0 w 671"/>
                  <a:gd name="T1" fmla="*/ 0 h 374"/>
                  <a:gd name="T2" fmla="*/ 44 w 671"/>
                  <a:gd name="T3" fmla="*/ 6 h 374"/>
                  <a:gd name="T4" fmla="*/ 93 w 671"/>
                  <a:gd name="T5" fmla="*/ 15 h 374"/>
                  <a:gd name="T6" fmla="*/ 153 w 671"/>
                  <a:gd name="T7" fmla="*/ 27 h 374"/>
                  <a:gd name="T8" fmla="*/ 218 w 671"/>
                  <a:gd name="T9" fmla="*/ 41 h 374"/>
                  <a:gd name="T10" fmla="*/ 251 w 671"/>
                  <a:gd name="T11" fmla="*/ 48 h 374"/>
                  <a:gd name="T12" fmla="*/ 285 w 671"/>
                  <a:gd name="T13" fmla="*/ 57 h 374"/>
                  <a:gd name="T14" fmla="*/ 317 w 671"/>
                  <a:gd name="T15" fmla="*/ 67 h 374"/>
                  <a:gd name="T16" fmla="*/ 348 w 671"/>
                  <a:gd name="T17" fmla="*/ 75 h 374"/>
                  <a:gd name="T18" fmla="*/ 377 w 671"/>
                  <a:gd name="T19" fmla="*/ 86 h 374"/>
                  <a:gd name="T20" fmla="*/ 404 w 671"/>
                  <a:gd name="T21" fmla="*/ 97 h 374"/>
                  <a:gd name="T22" fmla="*/ 428 w 671"/>
                  <a:gd name="T23" fmla="*/ 106 h 374"/>
                  <a:gd name="T24" fmla="*/ 448 w 671"/>
                  <a:gd name="T25" fmla="*/ 117 h 374"/>
                  <a:gd name="T26" fmla="*/ 468 w 671"/>
                  <a:gd name="T27" fmla="*/ 126 h 374"/>
                  <a:gd name="T28" fmla="*/ 486 w 671"/>
                  <a:gd name="T29" fmla="*/ 135 h 374"/>
                  <a:gd name="T30" fmla="*/ 502 w 671"/>
                  <a:gd name="T31" fmla="*/ 144 h 374"/>
                  <a:gd name="T32" fmla="*/ 516 w 671"/>
                  <a:gd name="T33" fmla="*/ 152 h 374"/>
                  <a:gd name="T34" fmla="*/ 529 w 671"/>
                  <a:gd name="T35" fmla="*/ 160 h 374"/>
                  <a:gd name="T36" fmla="*/ 541 w 671"/>
                  <a:gd name="T37" fmla="*/ 168 h 374"/>
                  <a:gd name="T38" fmla="*/ 580 w 671"/>
                  <a:gd name="T39" fmla="*/ 198 h 374"/>
                  <a:gd name="T40" fmla="*/ 615 w 671"/>
                  <a:gd name="T41" fmla="*/ 230 h 374"/>
                  <a:gd name="T42" fmla="*/ 662 w 671"/>
                  <a:gd name="T43" fmla="*/ 293 h 374"/>
                  <a:gd name="T44" fmla="*/ 671 w 671"/>
                  <a:gd name="T45" fmla="*/ 319 h 374"/>
                  <a:gd name="T46" fmla="*/ 656 w 671"/>
                  <a:gd name="T47" fmla="*/ 374 h 374"/>
                  <a:gd name="T48" fmla="*/ 639 w 671"/>
                  <a:gd name="T49" fmla="*/ 328 h 374"/>
                  <a:gd name="T50" fmla="*/ 626 w 671"/>
                  <a:gd name="T51" fmla="*/ 307 h 374"/>
                  <a:gd name="T52" fmla="*/ 610 w 671"/>
                  <a:gd name="T53" fmla="*/ 284 h 374"/>
                  <a:gd name="T54" fmla="*/ 590 w 671"/>
                  <a:gd name="T55" fmla="*/ 259 h 374"/>
                  <a:gd name="T56" fmla="*/ 565 w 671"/>
                  <a:gd name="T57" fmla="*/ 236 h 374"/>
                  <a:gd name="T58" fmla="*/ 549 w 671"/>
                  <a:gd name="T59" fmla="*/ 224 h 374"/>
                  <a:gd name="T60" fmla="*/ 531 w 671"/>
                  <a:gd name="T61" fmla="*/ 212 h 374"/>
                  <a:gd name="T62" fmla="*/ 511 w 671"/>
                  <a:gd name="T63" fmla="*/ 199 h 374"/>
                  <a:gd name="T64" fmla="*/ 489 w 671"/>
                  <a:gd name="T65" fmla="*/ 186 h 374"/>
                  <a:gd name="T66" fmla="*/ 466 w 671"/>
                  <a:gd name="T67" fmla="*/ 174 h 374"/>
                  <a:gd name="T68" fmla="*/ 440 w 671"/>
                  <a:gd name="T69" fmla="*/ 160 h 374"/>
                  <a:gd name="T70" fmla="*/ 414 w 671"/>
                  <a:gd name="T71" fmla="*/ 148 h 374"/>
                  <a:gd name="T72" fmla="*/ 388 w 671"/>
                  <a:gd name="T73" fmla="*/ 137 h 374"/>
                  <a:gd name="T74" fmla="*/ 362 w 671"/>
                  <a:gd name="T75" fmla="*/ 126 h 374"/>
                  <a:gd name="T76" fmla="*/ 336 w 671"/>
                  <a:gd name="T77" fmla="*/ 115 h 374"/>
                  <a:gd name="T78" fmla="*/ 313 w 671"/>
                  <a:gd name="T79" fmla="*/ 105 h 374"/>
                  <a:gd name="T80" fmla="*/ 289 w 671"/>
                  <a:gd name="T81" fmla="*/ 96 h 374"/>
                  <a:gd name="T82" fmla="*/ 268 w 671"/>
                  <a:gd name="T83" fmla="*/ 87 h 374"/>
                  <a:gd name="T84" fmla="*/ 249 w 671"/>
                  <a:gd name="T85" fmla="*/ 82 h 374"/>
                  <a:gd name="T86" fmla="*/ 219 w 671"/>
                  <a:gd name="T87" fmla="*/ 73 h 374"/>
                  <a:gd name="T88" fmla="*/ 192 w 671"/>
                  <a:gd name="T89" fmla="*/ 67 h 374"/>
                  <a:gd name="T90" fmla="*/ 159 w 671"/>
                  <a:gd name="T91" fmla="*/ 59 h 374"/>
                  <a:gd name="T92" fmla="*/ 125 w 671"/>
                  <a:gd name="T93" fmla="*/ 50 h 374"/>
                  <a:gd name="T94" fmla="*/ 90 w 671"/>
                  <a:gd name="T95" fmla="*/ 42 h 374"/>
                  <a:gd name="T96" fmla="*/ 58 w 671"/>
                  <a:gd name="T97" fmla="*/ 35 h 374"/>
                  <a:gd name="T98" fmla="*/ 31 w 671"/>
                  <a:gd name="T99" fmla="*/ 29 h 374"/>
                  <a:gd name="T100" fmla="*/ 6 w 671"/>
                  <a:gd name="T101" fmla="*/ 24 h 374"/>
                  <a:gd name="T102" fmla="*/ 0 w 671"/>
                  <a:gd name="T103" fmla="*/ 0 h 374"/>
                  <a:gd name="T104" fmla="*/ 0 w 671"/>
                  <a:gd name="T105" fmla="*/ 0 h 37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71"/>
                  <a:gd name="T160" fmla="*/ 0 h 374"/>
                  <a:gd name="T161" fmla="*/ 671 w 671"/>
                  <a:gd name="T162" fmla="*/ 374 h 37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71" h="374">
                    <a:moveTo>
                      <a:pt x="0" y="0"/>
                    </a:moveTo>
                    <a:lnTo>
                      <a:pt x="44" y="6"/>
                    </a:lnTo>
                    <a:lnTo>
                      <a:pt x="93" y="15"/>
                    </a:lnTo>
                    <a:lnTo>
                      <a:pt x="153" y="27"/>
                    </a:lnTo>
                    <a:lnTo>
                      <a:pt x="218" y="41"/>
                    </a:lnTo>
                    <a:lnTo>
                      <a:pt x="251" y="48"/>
                    </a:lnTo>
                    <a:lnTo>
                      <a:pt x="285" y="57"/>
                    </a:lnTo>
                    <a:lnTo>
                      <a:pt x="317" y="67"/>
                    </a:lnTo>
                    <a:lnTo>
                      <a:pt x="348" y="75"/>
                    </a:lnTo>
                    <a:lnTo>
                      <a:pt x="377" y="86"/>
                    </a:lnTo>
                    <a:lnTo>
                      <a:pt x="404" y="97"/>
                    </a:lnTo>
                    <a:lnTo>
                      <a:pt x="428" y="106"/>
                    </a:lnTo>
                    <a:lnTo>
                      <a:pt x="448" y="117"/>
                    </a:lnTo>
                    <a:lnTo>
                      <a:pt x="468" y="126"/>
                    </a:lnTo>
                    <a:lnTo>
                      <a:pt x="486" y="135"/>
                    </a:lnTo>
                    <a:lnTo>
                      <a:pt x="502" y="144"/>
                    </a:lnTo>
                    <a:lnTo>
                      <a:pt x="516" y="152"/>
                    </a:lnTo>
                    <a:lnTo>
                      <a:pt x="529" y="160"/>
                    </a:lnTo>
                    <a:lnTo>
                      <a:pt x="541" y="168"/>
                    </a:lnTo>
                    <a:lnTo>
                      <a:pt x="580" y="198"/>
                    </a:lnTo>
                    <a:lnTo>
                      <a:pt x="615" y="230"/>
                    </a:lnTo>
                    <a:lnTo>
                      <a:pt x="662" y="293"/>
                    </a:lnTo>
                    <a:lnTo>
                      <a:pt x="671" y="319"/>
                    </a:lnTo>
                    <a:lnTo>
                      <a:pt x="656" y="374"/>
                    </a:lnTo>
                    <a:lnTo>
                      <a:pt x="639" y="328"/>
                    </a:lnTo>
                    <a:lnTo>
                      <a:pt x="626" y="307"/>
                    </a:lnTo>
                    <a:lnTo>
                      <a:pt x="610" y="284"/>
                    </a:lnTo>
                    <a:lnTo>
                      <a:pt x="590" y="259"/>
                    </a:lnTo>
                    <a:lnTo>
                      <a:pt x="565" y="236"/>
                    </a:lnTo>
                    <a:lnTo>
                      <a:pt x="549" y="224"/>
                    </a:lnTo>
                    <a:lnTo>
                      <a:pt x="531" y="212"/>
                    </a:lnTo>
                    <a:lnTo>
                      <a:pt x="511" y="199"/>
                    </a:lnTo>
                    <a:lnTo>
                      <a:pt x="489" y="186"/>
                    </a:lnTo>
                    <a:lnTo>
                      <a:pt x="466" y="174"/>
                    </a:lnTo>
                    <a:lnTo>
                      <a:pt x="440" y="160"/>
                    </a:lnTo>
                    <a:lnTo>
                      <a:pt x="414" y="148"/>
                    </a:lnTo>
                    <a:lnTo>
                      <a:pt x="388" y="137"/>
                    </a:lnTo>
                    <a:lnTo>
                      <a:pt x="362" y="126"/>
                    </a:lnTo>
                    <a:lnTo>
                      <a:pt x="336" y="115"/>
                    </a:lnTo>
                    <a:lnTo>
                      <a:pt x="313" y="105"/>
                    </a:lnTo>
                    <a:lnTo>
                      <a:pt x="289" y="96"/>
                    </a:lnTo>
                    <a:lnTo>
                      <a:pt x="268" y="87"/>
                    </a:lnTo>
                    <a:lnTo>
                      <a:pt x="249" y="82"/>
                    </a:lnTo>
                    <a:lnTo>
                      <a:pt x="219" y="73"/>
                    </a:lnTo>
                    <a:lnTo>
                      <a:pt x="192" y="67"/>
                    </a:lnTo>
                    <a:lnTo>
                      <a:pt x="159" y="59"/>
                    </a:lnTo>
                    <a:lnTo>
                      <a:pt x="125" y="50"/>
                    </a:lnTo>
                    <a:lnTo>
                      <a:pt x="90" y="42"/>
                    </a:lnTo>
                    <a:lnTo>
                      <a:pt x="58" y="35"/>
                    </a:lnTo>
                    <a:lnTo>
                      <a:pt x="31" y="29"/>
                    </a:lnTo>
                    <a:lnTo>
                      <a:pt x="6" y="24"/>
                    </a:lnTo>
                    <a:lnTo>
                      <a:pt x="0" y="0"/>
                    </a:lnTo>
                    <a:close/>
                  </a:path>
                </a:pathLst>
              </a:custGeom>
              <a:solidFill>
                <a:srgbClr val="000000"/>
              </a:solidFill>
              <a:ln w="9525">
                <a:noFill/>
                <a:round/>
                <a:headEnd/>
                <a:tailEnd/>
              </a:ln>
            </p:spPr>
            <p:txBody>
              <a:bodyPr/>
              <a:lstStyle/>
              <a:p>
                <a:endParaRPr lang="en-US"/>
              </a:p>
            </p:txBody>
          </p:sp>
          <p:sp>
            <p:nvSpPr>
              <p:cNvPr id="42000" name="Freeform 8"/>
              <p:cNvSpPr>
                <a:spLocks/>
              </p:cNvSpPr>
              <p:nvPr/>
            </p:nvSpPr>
            <p:spPr bwMode="auto">
              <a:xfrm>
                <a:off x="2469" y="3388"/>
                <a:ext cx="628" cy="930"/>
              </a:xfrm>
              <a:custGeom>
                <a:avLst/>
                <a:gdLst>
                  <a:gd name="T0" fmla="*/ 397 w 1254"/>
                  <a:gd name="T1" fmla="*/ 61 h 1859"/>
                  <a:gd name="T2" fmla="*/ 489 w 1254"/>
                  <a:gd name="T3" fmla="*/ 19 h 1859"/>
                  <a:gd name="T4" fmla="*/ 803 w 1254"/>
                  <a:gd name="T5" fmla="*/ 17 h 1859"/>
                  <a:gd name="T6" fmla="*/ 971 w 1254"/>
                  <a:gd name="T7" fmla="*/ 69 h 1859"/>
                  <a:gd name="T8" fmla="*/ 1106 w 1254"/>
                  <a:gd name="T9" fmla="*/ 132 h 1859"/>
                  <a:gd name="T10" fmla="*/ 1254 w 1254"/>
                  <a:gd name="T11" fmla="*/ 321 h 1859"/>
                  <a:gd name="T12" fmla="*/ 1193 w 1254"/>
                  <a:gd name="T13" fmla="*/ 296 h 1859"/>
                  <a:gd name="T14" fmla="*/ 1085 w 1254"/>
                  <a:gd name="T15" fmla="*/ 196 h 1859"/>
                  <a:gd name="T16" fmla="*/ 1000 w 1254"/>
                  <a:gd name="T17" fmla="*/ 152 h 1859"/>
                  <a:gd name="T18" fmla="*/ 865 w 1254"/>
                  <a:gd name="T19" fmla="*/ 106 h 1859"/>
                  <a:gd name="T20" fmla="*/ 518 w 1254"/>
                  <a:gd name="T21" fmla="*/ 78 h 1859"/>
                  <a:gd name="T22" fmla="*/ 710 w 1254"/>
                  <a:gd name="T23" fmla="*/ 180 h 1859"/>
                  <a:gd name="T24" fmla="*/ 779 w 1254"/>
                  <a:gd name="T25" fmla="*/ 197 h 1859"/>
                  <a:gd name="T26" fmla="*/ 814 w 1254"/>
                  <a:gd name="T27" fmla="*/ 414 h 1859"/>
                  <a:gd name="T28" fmla="*/ 945 w 1254"/>
                  <a:gd name="T29" fmla="*/ 202 h 1859"/>
                  <a:gd name="T30" fmla="*/ 1036 w 1254"/>
                  <a:gd name="T31" fmla="*/ 327 h 1859"/>
                  <a:gd name="T32" fmla="*/ 1071 w 1254"/>
                  <a:gd name="T33" fmla="*/ 554 h 1859"/>
                  <a:gd name="T34" fmla="*/ 1134 w 1254"/>
                  <a:gd name="T35" fmla="*/ 668 h 1859"/>
                  <a:gd name="T36" fmla="*/ 1050 w 1254"/>
                  <a:gd name="T37" fmla="*/ 561 h 1859"/>
                  <a:gd name="T38" fmla="*/ 963 w 1254"/>
                  <a:gd name="T39" fmla="*/ 494 h 1859"/>
                  <a:gd name="T40" fmla="*/ 858 w 1254"/>
                  <a:gd name="T41" fmla="*/ 451 h 1859"/>
                  <a:gd name="T42" fmla="*/ 680 w 1254"/>
                  <a:gd name="T43" fmla="*/ 406 h 1859"/>
                  <a:gd name="T44" fmla="*/ 532 w 1254"/>
                  <a:gd name="T45" fmla="*/ 412 h 1859"/>
                  <a:gd name="T46" fmla="*/ 591 w 1254"/>
                  <a:gd name="T47" fmla="*/ 681 h 1859"/>
                  <a:gd name="T48" fmla="*/ 718 w 1254"/>
                  <a:gd name="T49" fmla="*/ 465 h 1859"/>
                  <a:gd name="T50" fmla="*/ 797 w 1254"/>
                  <a:gd name="T51" fmla="*/ 601 h 1859"/>
                  <a:gd name="T52" fmla="*/ 878 w 1254"/>
                  <a:gd name="T53" fmla="*/ 648 h 1859"/>
                  <a:gd name="T54" fmla="*/ 984 w 1254"/>
                  <a:gd name="T55" fmla="*/ 594 h 1859"/>
                  <a:gd name="T56" fmla="*/ 1096 w 1254"/>
                  <a:gd name="T57" fmla="*/ 714 h 1859"/>
                  <a:gd name="T58" fmla="*/ 985 w 1254"/>
                  <a:gd name="T59" fmla="*/ 905 h 1859"/>
                  <a:gd name="T60" fmla="*/ 891 w 1254"/>
                  <a:gd name="T61" fmla="*/ 816 h 1859"/>
                  <a:gd name="T62" fmla="*/ 811 w 1254"/>
                  <a:gd name="T63" fmla="*/ 776 h 1859"/>
                  <a:gd name="T64" fmla="*/ 686 w 1254"/>
                  <a:gd name="T65" fmla="*/ 734 h 1859"/>
                  <a:gd name="T66" fmla="*/ 367 w 1254"/>
                  <a:gd name="T67" fmla="*/ 709 h 1859"/>
                  <a:gd name="T68" fmla="*/ 542 w 1254"/>
                  <a:gd name="T69" fmla="*/ 802 h 1859"/>
                  <a:gd name="T70" fmla="*/ 608 w 1254"/>
                  <a:gd name="T71" fmla="*/ 818 h 1859"/>
                  <a:gd name="T72" fmla="*/ 640 w 1254"/>
                  <a:gd name="T73" fmla="*/ 1019 h 1859"/>
                  <a:gd name="T74" fmla="*/ 760 w 1254"/>
                  <a:gd name="T75" fmla="*/ 822 h 1859"/>
                  <a:gd name="T76" fmla="*/ 844 w 1254"/>
                  <a:gd name="T77" fmla="*/ 938 h 1859"/>
                  <a:gd name="T78" fmla="*/ 878 w 1254"/>
                  <a:gd name="T79" fmla="*/ 1147 h 1859"/>
                  <a:gd name="T80" fmla="*/ 900 w 1254"/>
                  <a:gd name="T81" fmla="*/ 1228 h 1859"/>
                  <a:gd name="T82" fmla="*/ 796 w 1254"/>
                  <a:gd name="T83" fmla="*/ 1129 h 1859"/>
                  <a:gd name="T84" fmla="*/ 717 w 1254"/>
                  <a:gd name="T85" fmla="*/ 1088 h 1859"/>
                  <a:gd name="T86" fmla="*/ 593 w 1254"/>
                  <a:gd name="T87" fmla="*/ 1046 h 1859"/>
                  <a:gd name="T88" fmla="*/ 273 w 1254"/>
                  <a:gd name="T89" fmla="*/ 1020 h 1859"/>
                  <a:gd name="T90" fmla="*/ 448 w 1254"/>
                  <a:gd name="T91" fmla="*/ 1114 h 1859"/>
                  <a:gd name="T92" fmla="*/ 514 w 1254"/>
                  <a:gd name="T93" fmla="*/ 1130 h 1859"/>
                  <a:gd name="T94" fmla="*/ 546 w 1254"/>
                  <a:gd name="T95" fmla="*/ 1331 h 1859"/>
                  <a:gd name="T96" fmla="*/ 667 w 1254"/>
                  <a:gd name="T97" fmla="*/ 1135 h 1859"/>
                  <a:gd name="T98" fmla="*/ 751 w 1254"/>
                  <a:gd name="T99" fmla="*/ 1250 h 1859"/>
                  <a:gd name="T100" fmla="*/ 784 w 1254"/>
                  <a:gd name="T101" fmla="*/ 1460 h 1859"/>
                  <a:gd name="T102" fmla="*/ 796 w 1254"/>
                  <a:gd name="T103" fmla="*/ 1557 h 1859"/>
                  <a:gd name="T104" fmla="*/ 708 w 1254"/>
                  <a:gd name="T105" fmla="*/ 1455 h 1859"/>
                  <a:gd name="T106" fmla="*/ 631 w 1254"/>
                  <a:gd name="T107" fmla="*/ 1404 h 1859"/>
                  <a:gd name="T108" fmla="*/ 525 w 1254"/>
                  <a:gd name="T109" fmla="*/ 1363 h 1859"/>
                  <a:gd name="T110" fmla="*/ 329 w 1254"/>
                  <a:gd name="T111" fmla="*/ 1326 h 1859"/>
                  <a:gd name="T112" fmla="*/ 284 w 1254"/>
                  <a:gd name="T113" fmla="*/ 1345 h 1859"/>
                  <a:gd name="T114" fmla="*/ 371 w 1254"/>
                  <a:gd name="T115" fmla="*/ 1460 h 1859"/>
                  <a:gd name="T116" fmla="*/ 444 w 1254"/>
                  <a:gd name="T117" fmla="*/ 1395 h 1859"/>
                  <a:gd name="T118" fmla="*/ 510 w 1254"/>
                  <a:gd name="T119" fmla="*/ 1489 h 1859"/>
                  <a:gd name="T120" fmla="*/ 543 w 1254"/>
                  <a:gd name="T121" fmla="*/ 1687 h 1859"/>
                  <a:gd name="T122" fmla="*/ 690 w 1254"/>
                  <a:gd name="T123" fmla="*/ 1520 h 1859"/>
                  <a:gd name="T124" fmla="*/ 780 w 1254"/>
                  <a:gd name="T125" fmla="*/ 1651 h 185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54"/>
                  <a:gd name="T190" fmla="*/ 0 h 1859"/>
                  <a:gd name="T191" fmla="*/ 1254 w 1254"/>
                  <a:gd name="T192" fmla="*/ 1859 h 185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54" h="1859">
                    <a:moveTo>
                      <a:pt x="780" y="1651"/>
                    </a:moveTo>
                    <a:lnTo>
                      <a:pt x="718" y="1859"/>
                    </a:lnTo>
                    <a:lnTo>
                      <a:pt x="0" y="1859"/>
                    </a:lnTo>
                    <a:lnTo>
                      <a:pt x="390" y="67"/>
                    </a:lnTo>
                    <a:lnTo>
                      <a:pt x="397" y="61"/>
                    </a:lnTo>
                    <a:lnTo>
                      <a:pt x="408" y="55"/>
                    </a:lnTo>
                    <a:lnTo>
                      <a:pt x="422" y="46"/>
                    </a:lnTo>
                    <a:lnTo>
                      <a:pt x="440" y="38"/>
                    </a:lnTo>
                    <a:lnTo>
                      <a:pt x="462" y="28"/>
                    </a:lnTo>
                    <a:lnTo>
                      <a:pt x="489" y="19"/>
                    </a:lnTo>
                    <a:lnTo>
                      <a:pt x="520" y="11"/>
                    </a:lnTo>
                    <a:lnTo>
                      <a:pt x="557" y="4"/>
                    </a:lnTo>
                    <a:lnTo>
                      <a:pt x="597" y="0"/>
                    </a:lnTo>
                    <a:lnTo>
                      <a:pt x="692" y="1"/>
                    </a:lnTo>
                    <a:lnTo>
                      <a:pt x="803" y="17"/>
                    </a:lnTo>
                    <a:lnTo>
                      <a:pt x="836" y="25"/>
                    </a:lnTo>
                    <a:lnTo>
                      <a:pt x="868" y="34"/>
                    </a:lnTo>
                    <a:lnTo>
                      <a:pt x="901" y="44"/>
                    </a:lnTo>
                    <a:lnTo>
                      <a:pt x="937" y="56"/>
                    </a:lnTo>
                    <a:lnTo>
                      <a:pt x="971" y="69"/>
                    </a:lnTo>
                    <a:lnTo>
                      <a:pt x="1002" y="81"/>
                    </a:lnTo>
                    <a:lnTo>
                      <a:pt x="1033" y="95"/>
                    </a:lnTo>
                    <a:lnTo>
                      <a:pt x="1059" y="106"/>
                    </a:lnTo>
                    <a:lnTo>
                      <a:pt x="1084" y="119"/>
                    </a:lnTo>
                    <a:lnTo>
                      <a:pt x="1106" y="132"/>
                    </a:lnTo>
                    <a:lnTo>
                      <a:pt x="1127" y="145"/>
                    </a:lnTo>
                    <a:lnTo>
                      <a:pt x="1146" y="158"/>
                    </a:lnTo>
                    <a:lnTo>
                      <a:pt x="1203" y="207"/>
                    </a:lnTo>
                    <a:lnTo>
                      <a:pt x="1236" y="252"/>
                    </a:lnTo>
                    <a:lnTo>
                      <a:pt x="1254" y="321"/>
                    </a:lnTo>
                    <a:lnTo>
                      <a:pt x="1249" y="346"/>
                    </a:lnTo>
                    <a:lnTo>
                      <a:pt x="1238" y="377"/>
                    </a:lnTo>
                    <a:lnTo>
                      <a:pt x="1227" y="352"/>
                    </a:lnTo>
                    <a:lnTo>
                      <a:pt x="1212" y="325"/>
                    </a:lnTo>
                    <a:lnTo>
                      <a:pt x="1193" y="296"/>
                    </a:lnTo>
                    <a:lnTo>
                      <a:pt x="1167" y="267"/>
                    </a:lnTo>
                    <a:lnTo>
                      <a:pt x="1144" y="244"/>
                    </a:lnTo>
                    <a:lnTo>
                      <a:pt x="1121" y="224"/>
                    </a:lnTo>
                    <a:lnTo>
                      <a:pt x="1098" y="204"/>
                    </a:lnTo>
                    <a:lnTo>
                      <a:pt x="1085" y="196"/>
                    </a:lnTo>
                    <a:lnTo>
                      <a:pt x="1071" y="186"/>
                    </a:lnTo>
                    <a:lnTo>
                      <a:pt x="1056" y="179"/>
                    </a:lnTo>
                    <a:lnTo>
                      <a:pt x="1039" y="169"/>
                    </a:lnTo>
                    <a:lnTo>
                      <a:pt x="1021" y="160"/>
                    </a:lnTo>
                    <a:lnTo>
                      <a:pt x="1000" y="152"/>
                    </a:lnTo>
                    <a:lnTo>
                      <a:pt x="977" y="143"/>
                    </a:lnTo>
                    <a:lnTo>
                      <a:pt x="952" y="133"/>
                    </a:lnTo>
                    <a:lnTo>
                      <a:pt x="924" y="124"/>
                    </a:lnTo>
                    <a:lnTo>
                      <a:pt x="893" y="114"/>
                    </a:lnTo>
                    <a:lnTo>
                      <a:pt x="865" y="106"/>
                    </a:lnTo>
                    <a:lnTo>
                      <a:pt x="835" y="100"/>
                    </a:lnTo>
                    <a:lnTo>
                      <a:pt x="773" y="89"/>
                    </a:lnTo>
                    <a:lnTo>
                      <a:pt x="711" y="84"/>
                    </a:lnTo>
                    <a:lnTo>
                      <a:pt x="652" y="80"/>
                    </a:lnTo>
                    <a:lnTo>
                      <a:pt x="518" y="78"/>
                    </a:lnTo>
                    <a:lnTo>
                      <a:pt x="569" y="85"/>
                    </a:lnTo>
                    <a:lnTo>
                      <a:pt x="626" y="97"/>
                    </a:lnTo>
                    <a:lnTo>
                      <a:pt x="662" y="104"/>
                    </a:lnTo>
                    <a:lnTo>
                      <a:pt x="702" y="115"/>
                    </a:lnTo>
                    <a:lnTo>
                      <a:pt x="710" y="180"/>
                    </a:lnTo>
                    <a:lnTo>
                      <a:pt x="713" y="221"/>
                    </a:lnTo>
                    <a:lnTo>
                      <a:pt x="686" y="364"/>
                    </a:lnTo>
                    <a:lnTo>
                      <a:pt x="757" y="229"/>
                    </a:lnTo>
                    <a:lnTo>
                      <a:pt x="764" y="221"/>
                    </a:lnTo>
                    <a:lnTo>
                      <a:pt x="779" y="197"/>
                    </a:lnTo>
                    <a:lnTo>
                      <a:pt x="797" y="171"/>
                    </a:lnTo>
                    <a:lnTo>
                      <a:pt x="813" y="150"/>
                    </a:lnTo>
                    <a:lnTo>
                      <a:pt x="836" y="157"/>
                    </a:lnTo>
                    <a:lnTo>
                      <a:pt x="842" y="272"/>
                    </a:lnTo>
                    <a:lnTo>
                      <a:pt x="814" y="414"/>
                    </a:lnTo>
                    <a:lnTo>
                      <a:pt x="883" y="295"/>
                    </a:lnTo>
                    <a:lnTo>
                      <a:pt x="891" y="284"/>
                    </a:lnTo>
                    <a:lnTo>
                      <a:pt x="908" y="259"/>
                    </a:lnTo>
                    <a:lnTo>
                      <a:pt x="927" y="230"/>
                    </a:lnTo>
                    <a:lnTo>
                      <a:pt x="945" y="202"/>
                    </a:lnTo>
                    <a:lnTo>
                      <a:pt x="979" y="217"/>
                    </a:lnTo>
                    <a:lnTo>
                      <a:pt x="971" y="332"/>
                    </a:lnTo>
                    <a:lnTo>
                      <a:pt x="943" y="475"/>
                    </a:lnTo>
                    <a:lnTo>
                      <a:pt x="1012" y="355"/>
                    </a:lnTo>
                    <a:lnTo>
                      <a:pt x="1036" y="327"/>
                    </a:lnTo>
                    <a:lnTo>
                      <a:pt x="1056" y="301"/>
                    </a:lnTo>
                    <a:lnTo>
                      <a:pt x="1078" y="277"/>
                    </a:lnTo>
                    <a:lnTo>
                      <a:pt x="1102" y="294"/>
                    </a:lnTo>
                    <a:lnTo>
                      <a:pt x="1099" y="411"/>
                    </a:lnTo>
                    <a:lnTo>
                      <a:pt x="1071" y="554"/>
                    </a:lnTo>
                    <a:lnTo>
                      <a:pt x="1129" y="454"/>
                    </a:lnTo>
                    <a:lnTo>
                      <a:pt x="1190" y="398"/>
                    </a:lnTo>
                    <a:lnTo>
                      <a:pt x="1215" y="438"/>
                    </a:lnTo>
                    <a:lnTo>
                      <a:pt x="1213" y="448"/>
                    </a:lnTo>
                    <a:lnTo>
                      <a:pt x="1134" y="668"/>
                    </a:lnTo>
                    <a:lnTo>
                      <a:pt x="1123" y="648"/>
                    </a:lnTo>
                    <a:lnTo>
                      <a:pt x="1109" y="626"/>
                    </a:lnTo>
                    <a:lnTo>
                      <a:pt x="1093" y="605"/>
                    </a:lnTo>
                    <a:lnTo>
                      <a:pt x="1073" y="584"/>
                    </a:lnTo>
                    <a:lnTo>
                      <a:pt x="1050" y="561"/>
                    </a:lnTo>
                    <a:lnTo>
                      <a:pt x="1027" y="539"/>
                    </a:lnTo>
                    <a:lnTo>
                      <a:pt x="1005" y="521"/>
                    </a:lnTo>
                    <a:lnTo>
                      <a:pt x="992" y="511"/>
                    </a:lnTo>
                    <a:lnTo>
                      <a:pt x="977" y="504"/>
                    </a:lnTo>
                    <a:lnTo>
                      <a:pt x="963" y="494"/>
                    </a:lnTo>
                    <a:lnTo>
                      <a:pt x="945" y="486"/>
                    </a:lnTo>
                    <a:lnTo>
                      <a:pt x="927" y="477"/>
                    </a:lnTo>
                    <a:lnTo>
                      <a:pt x="907" y="468"/>
                    </a:lnTo>
                    <a:lnTo>
                      <a:pt x="883" y="459"/>
                    </a:lnTo>
                    <a:lnTo>
                      <a:pt x="858" y="451"/>
                    </a:lnTo>
                    <a:lnTo>
                      <a:pt x="830" y="441"/>
                    </a:lnTo>
                    <a:lnTo>
                      <a:pt x="799" y="430"/>
                    </a:lnTo>
                    <a:lnTo>
                      <a:pt x="771" y="423"/>
                    </a:lnTo>
                    <a:lnTo>
                      <a:pt x="741" y="416"/>
                    </a:lnTo>
                    <a:lnTo>
                      <a:pt x="680" y="406"/>
                    </a:lnTo>
                    <a:lnTo>
                      <a:pt x="617" y="400"/>
                    </a:lnTo>
                    <a:lnTo>
                      <a:pt x="558" y="396"/>
                    </a:lnTo>
                    <a:lnTo>
                      <a:pt x="425" y="395"/>
                    </a:lnTo>
                    <a:lnTo>
                      <a:pt x="474" y="401"/>
                    </a:lnTo>
                    <a:lnTo>
                      <a:pt x="532" y="412"/>
                    </a:lnTo>
                    <a:lnTo>
                      <a:pt x="569" y="421"/>
                    </a:lnTo>
                    <a:lnTo>
                      <a:pt x="609" y="431"/>
                    </a:lnTo>
                    <a:lnTo>
                      <a:pt x="616" y="497"/>
                    </a:lnTo>
                    <a:lnTo>
                      <a:pt x="619" y="538"/>
                    </a:lnTo>
                    <a:lnTo>
                      <a:pt x="591" y="681"/>
                    </a:lnTo>
                    <a:lnTo>
                      <a:pt x="664" y="546"/>
                    </a:lnTo>
                    <a:lnTo>
                      <a:pt x="669" y="536"/>
                    </a:lnTo>
                    <a:lnTo>
                      <a:pt x="685" y="514"/>
                    </a:lnTo>
                    <a:lnTo>
                      <a:pt x="703" y="487"/>
                    </a:lnTo>
                    <a:lnTo>
                      <a:pt x="718" y="465"/>
                    </a:lnTo>
                    <a:lnTo>
                      <a:pt x="742" y="475"/>
                    </a:lnTo>
                    <a:lnTo>
                      <a:pt x="749" y="588"/>
                    </a:lnTo>
                    <a:lnTo>
                      <a:pt x="721" y="731"/>
                    </a:lnTo>
                    <a:lnTo>
                      <a:pt x="789" y="611"/>
                    </a:lnTo>
                    <a:lnTo>
                      <a:pt x="797" y="601"/>
                    </a:lnTo>
                    <a:lnTo>
                      <a:pt x="813" y="577"/>
                    </a:lnTo>
                    <a:lnTo>
                      <a:pt x="834" y="546"/>
                    </a:lnTo>
                    <a:lnTo>
                      <a:pt x="852" y="519"/>
                    </a:lnTo>
                    <a:lnTo>
                      <a:pt x="885" y="535"/>
                    </a:lnTo>
                    <a:lnTo>
                      <a:pt x="878" y="648"/>
                    </a:lnTo>
                    <a:lnTo>
                      <a:pt x="850" y="791"/>
                    </a:lnTo>
                    <a:lnTo>
                      <a:pt x="919" y="671"/>
                    </a:lnTo>
                    <a:lnTo>
                      <a:pt x="942" y="643"/>
                    </a:lnTo>
                    <a:lnTo>
                      <a:pt x="964" y="619"/>
                    </a:lnTo>
                    <a:lnTo>
                      <a:pt x="984" y="594"/>
                    </a:lnTo>
                    <a:lnTo>
                      <a:pt x="1009" y="611"/>
                    </a:lnTo>
                    <a:lnTo>
                      <a:pt x="1006" y="727"/>
                    </a:lnTo>
                    <a:lnTo>
                      <a:pt x="978" y="871"/>
                    </a:lnTo>
                    <a:lnTo>
                      <a:pt x="1036" y="772"/>
                    </a:lnTo>
                    <a:lnTo>
                      <a:pt x="1096" y="714"/>
                    </a:lnTo>
                    <a:lnTo>
                      <a:pt x="1109" y="738"/>
                    </a:lnTo>
                    <a:lnTo>
                      <a:pt x="1025" y="968"/>
                    </a:lnTo>
                    <a:lnTo>
                      <a:pt x="1015" y="948"/>
                    </a:lnTo>
                    <a:lnTo>
                      <a:pt x="1001" y="926"/>
                    </a:lnTo>
                    <a:lnTo>
                      <a:pt x="985" y="905"/>
                    </a:lnTo>
                    <a:lnTo>
                      <a:pt x="966" y="882"/>
                    </a:lnTo>
                    <a:lnTo>
                      <a:pt x="944" y="861"/>
                    </a:lnTo>
                    <a:lnTo>
                      <a:pt x="923" y="843"/>
                    </a:lnTo>
                    <a:lnTo>
                      <a:pt x="901" y="825"/>
                    </a:lnTo>
                    <a:lnTo>
                      <a:pt x="891" y="816"/>
                    </a:lnTo>
                    <a:lnTo>
                      <a:pt x="877" y="808"/>
                    </a:lnTo>
                    <a:lnTo>
                      <a:pt x="863" y="799"/>
                    </a:lnTo>
                    <a:lnTo>
                      <a:pt x="848" y="792"/>
                    </a:lnTo>
                    <a:lnTo>
                      <a:pt x="831" y="783"/>
                    </a:lnTo>
                    <a:lnTo>
                      <a:pt x="811" y="776"/>
                    </a:lnTo>
                    <a:lnTo>
                      <a:pt x="791" y="768"/>
                    </a:lnTo>
                    <a:lnTo>
                      <a:pt x="767" y="759"/>
                    </a:lnTo>
                    <a:lnTo>
                      <a:pt x="741" y="751"/>
                    </a:lnTo>
                    <a:lnTo>
                      <a:pt x="712" y="741"/>
                    </a:lnTo>
                    <a:lnTo>
                      <a:pt x="686" y="734"/>
                    </a:lnTo>
                    <a:lnTo>
                      <a:pt x="659" y="727"/>
                    </a:lnTo>
                    <a:lnTo>
                      <a:pt x="602" y="719"/>
                    </a:lnTo>
                    <a:lnTo>
                      <a:pt x="545" y="713"/>
                    </a:lnTo>
                    <a:lnTo>
                      <a:pt x="490" y="709"/>
                    </a:lnTo>
                    <a:lnTo>
                      <a:pt x="367" y="709"/>
                    </a:lnTo>
                    <a:lnTo>
                      <a:pt x="413" y="714"/>
                    </a:lnTo>
                    <a:lnTo>
                      <a:pt x="466" y="724"/>
                    </a:lnTo>
                    <a:lnTo>
                      <a:pt x="500" y="733"/>
                    </a:lnTo>
                    <a:lnTo>
                      <a:pt x="537" y="741"/>
                    </a:lnTo>
                    <a:lnTo>
                      <a:pt x="542" y="802"/>
                    </a:lnTo>
                    <a:lnTo>
                      <a:pt x="546" y="840"/>
                    </a:lnTo>
                    <a:lnTo>
                      <a:pt x="522" y="972"/>
                    </a:lnTo>
                    <a:lnTo>
                      <a:pt x="587" y="848"/>
                    </a:lnTo>
                    <a:lnTo>
                      <a:pt x="593" y="839"/>
                    </a:lnTo>
                    <a:lnTo>
                      <a:pt x="608" y="818"/>
                    </a:lnTo>
                    <a:lnTo>
                      <a:pt x="625" y="793"/>
                    </a:lnTo>
                    <a:lnTo>
                      <a:pt x="639" y="774"/>
                    </a:lnTo>
                    <a:lnTo>
                      <a:pt x="660" y="781"/>
                    </a:lnTo>
                    <a:lnTo>
                      <a:pt x="666" y="887"/>
                    </a:lnTo>
                    <a:lnTo>
                      <a:pt x="640" y="1019"/>
                    </a:lnTo>
                    <a:lnTo>
                      <a:pt x="704" y="908"/>
                    </a:lnTo>
                    <a:lnTo>
                      <a:pt x="710" y="899"/>
                    </a:lnTo>
                    <a:lnTo>
                      <a:pt x="725" y="876"/>
                    </a:lnTo>
                    <a:lnTo>
                      <a:pt x="744" y="848"/>
                    </a:lnTo>
                    <a:lnTo>
                      <a:pt x="760" y="822"/>
                    </a:lnTo>
                    <a:lnTo>
                      <a:pt x="793" y="837"/>
                    </a:lnTo>
                    <a:lnTo>
                      <a:pt x="785" y="943"/>
                    </a:lnTo>
                    <a:lnTo>
                      <a:pt x="759" y="1074"/>
                    </a:lnTo>
                    <a:lnTo>
                      <a:pt x="824" y="964"/>
                    </a:lnTo>
                    <a:lnTo>
                      <a:pt x="844" y="938"/>
                    </a:lnTo>
                    <a:lnTo>
                      <a:pt x="865" y="915"/>
                    </a:lnTo>
                    <a:lnTo>
                      <a:pt x="883" y="892"/>
                    </a:lnTo>
                    <a:lnTo>
                      <a:pt x="907" y="908"/>
                    </a:lnTo>
                    <a:lnTo>
                      <a:pt x="903" y="1016"/>
                    </a:lnTo>
                    <a:lnTo>
                      <a:pt x="878" y="1147"/>
                    </a:lnTo>
                    <a:lnTo>
                      <a:pt x="931" y="1056"/>
                    </a:lnTo>
                    <a:lnTo>
                      <a:pt x="987" y="1004"/>
                    </a:lnTo>
                    <a:lnTo>
                      <a:pt x="1001" y="1035"/>
                    </a:lnTo>
                    <a:lnTo>
                      <a:pt x="921" y="1261"/>
                    </a:lnTo>
                    <a:lnTo>
                      <a:pt x="900" y="1228"/>
                    </a:lnTo>
                    <a:lnTo>
                      <a:pt x="872" y="1196"/>
                    </a:lnTo>
                    <a:lnTo>
                      <a:pt x="851" y="1174"/>
                    </a:lnTo>
                    <a:lnTo>
                      <a:pt x="829" y="1154"/>
                    </a:lnTo>
                    <a:lnTo>
                      <a:pt x="808" y="1136"/>
                    </a:lnTo>
                    <a:lnTo>
                      <a:pt x="796" y="1129"/>
                    </a:lnTo>
                    <a:lnTo>
                      <a:pt x="783" y="1120"/>
                    </a:lnTo>
                    <a:lnTo>
                      <a:pt x="769" y="1112"/>
                    </a:lnTo>
                    <a:lnTo>
                      <a:pt x="754" y="1104"/>
                    </a:lnTo>
                    <a:lnTo>
                      <a:pt x="738" y="1097"/>
                    </a:lnTo>
                    <a:lnTo>
                      <a:pt x="717" y="1088"/>
                    </a:lnTo>
                    <a:lnTo>
                      <a:pt x="697" y="1080"/>
                    </a:lnTo>
                    <a:lnTo>
                      <a:pt x="673" y="1072"/>
                    </a:lnTo>
                    <a:lnTo>
                      <a:pt x="647" y="1062"/>
                    </a:lnTo>
                    <a:lnTo>
                      <a:pt x="618" y="1053"/>
                    </a:lnTo>
                    <a:lnTo>
                      <a:pt x="593" y="1046"/>
                    </a:lnTo>
                    <a:lnTo>
                      <a:pt x="566" y="1041"/>
                    </a:lnTo>
                    <a:lnTo>
                      <a:pt x="508" y="1031"/>
                    </a:lnTo>
                    <a:lnTo>
                      <a:pt x="451" y="1024"/>
                    </a:lnTo>
                    <a:lnTo>
                      <a:pt x="397" y="1021"/>
                    </a:lnTo>
                    <a:lnTo>
                      <a:pt x="273" y="1020"/>
                    </a:lnTo>
                    <a:lnTo>
                      <a:pt x="319" y="1027"/>
                    </a:lnTo>
                    <a:lnTo>
                      <a:pt x="372" y="1037"/>
                    </a:lnTo>
                    <a:lnTo>
                      <a:pt x="406" y="1045"/>
                    </a:lnTo>
                    <a:lnTo>
                      <a:pt x="443" y="1055"/>
                    </a:lnTo>
                    <a:lnTo>
                      <a:pt x="448" y="1114"/>
                    </a:lnTo>
                    <a:lnTo>
                      <a:pt x="453" y="1152"/>
                    </a:lnTo>
                    <a:lnTo>
                      <a:pt x="428" y="1285"/>
                    </a:lnTo>
                    <a:lnTo>
                      <a:pt x="494" y="1160"/>
                    </a:lnTo>
                    <a:lnTo>
                      <a:pt x="499" y="1151"/>
                    </a:lnTo>
                    <a:lnTo>
                      <a:pt x="514" y="1130"/>
                    </a:lnTo>
                    <a:lnTo>
                      <a:pt x="531" y="1105"/>
                    </a:lnTo>
                    <a:lnTo>
                      <a:pt x="545" y="1086"/>
                    </a:lnTo>
                    <a:lnTo>
                      <a:pt x="567" y="1093"/>
                    </a:lnTo>
                    <a:lnTo>
                      <a:pt x="572" y="1199"/>
                    </a:lnTo>
                    <a:lnTo>
                      <a:pt x="546" y="1331"/>
                    </a:lnTo>
                    <a:lnTo>
                      <a:pt x="611" y="1220"/>
                    </a:lnTo>
                    <a:lnTo>
                      <a:pt x="616" y="1211"/>
                    </a:lnTo>
                    <a:lnTo>
                      <a:pt x="631" y="1188"/>
                    </a:lnTo>
                    <a:lnTo>
                      <a:pt x="651" y="1160"/>
                    </a:lnTo>
                    <a:lnTo>
                      <a:pt x="667" y="1135"/>
                    </a:lnTo>
                    <a:lnTo>
                      <a:pt x="699" y="1149"/>
                    </a:lnTo>
                    <a:lnTo>
                      <a:pt x="692" y="1255"/>
                    </a:lnTo>
                    <a:lnTo>
                      <a:pt x="666" y="1387"/>
                    </a:lnTo>
                    <a:lnTo>
                      <a:pt x="729" y="1276"/>
                    </a:lnTo>
                    <a:lnTo>
                      <a:pt x="751" y="1250"/>
                    </a:lnTo>
                    <a:lnTo>
                      <a:pt x="770" y="1227"/>
                    </a:lnTo>
                    <a:lnTo>
                      <a:pt x="789" y="1204"/>
                    </a:lnTo>
                    <a:lnTo>
                      <a:pt x="813" y="1220"/>
                    </a:lnTo>
                    <a:lnTo>
                      <a:pt x="810" y="1328"/>
                    </a:lnTo>
                    <a:lnTo>
                      <a:pt x="784" y="1460"/>
                    </a:lnTo>
                    <a:lnTo>
                      <a:pt x="838" y="1368"/>
                    </a:lnTo>
                    <a:lnTo>
                      <a:pt x="893" y="1316"/>
                    </a:lnTo>
                    <a:lnTo>
                      <a:pt x="897" y="1326"/>
                    </a:lnTo>
                    <a:lnTo>
                      <a:pt x="807" y="1576"/>
                    </a:lnTo>
                    <a:lnTo>
                      <a:pt x="796" y="1557"/>
                    </a:lnTo>
                    <a:lnTo>
                      <a:pt x="784" y="1537"/>
                    </a:lnTo>
                    <a:lnTo>
                      <a:pt x="769" y="1516"/>
                    </a:lnTo>
                    <a:lnTo>
                      <a:pt x="750" y="1496"/>
                    </a:lnTo>
                    <a:lnTo>
                      <a:pt x="728" y="1474"/>
                    </a:lnTo>
                    <a:lnTo>
                      <a:pt x="708" y="1455"/>
                    </a:lnTo>
                    <a:lnTo>
                      <a:pt x="685" y="1438"/>
                    </a:lnTo>
                    <a:lnTo>
                      <a:pt x="674" y="1429"/>
                    </a:lnTo>
                    <a:lnTo>
                      <a:pt x="660" y="1420"/>
                    </a:lnTo>
                    <a:lnTo>
                      <a:pt x="647" y="1413"/>
                    </a:lnTo>
                    <a:lnTo>
                      <a:pt x="631" y="1404"/>
                    </a:lnTo>
                    <a:lnTo>
                      <a:pt x="615" y="1397"/>
                    </a:lnTo>
                    <a:lnTo>
                      <a:pt x="595" y="1388"/>
                    </a:lnTo>
                    <a:lnTo>
                      <a:pt x="574" y="1381"/>
                    </a:lnTo>
                    <a:lnTo>
                      <a:pt x="551" y="1372"/>
                    </a:lnTo>
                    <a:lnTo>
                      <a:pt x="525" y="1363"/>
                    </a:lnTo>
                    <a:lnTo>
                      <a:pt x="496" y="1354"/>
                    </a:lnTo>
                    <a:lnTo>
                      <a:pt x="470" y="1347"/>
                    </a:lnTo>
                    <a:lnTo>
                      <a:pt x="443" y="1341"/>
                    </a:lnTo>
                    <a:lnTo>
                      <a:pt x="386" y="1331"/>
                    </a:lnTo>
                    <a:lnTo>
                      <a:pt x="329" y="1326"/>
                    </a:lnTo>
                    <a:lnTo>
                      <a:pt x="274" y="1322"/>
                    </a:lnTo>
                    <a:lnTo>
                      <a:pt x="150" y="1321"/>
                    </a:lnTo>
                    <a:lnTo>
                      <a:pt x="197" y="1328"/>
                    </a:lnTo>
                    <a:lnTo>
                      <a:pt x="250" y="1338"/>
                    </a:lnTo>
                    <a:lnTo>
                      <a:pt x="284" y="1345"/>
                    </a:lnTo>
                    <a:lnTo>
                      <a:pt x="320" y="1355"/>
                    </a:lnTo>
                    <a:lnTo>
                      <a:pt x="327" y="1415"/>
                    </a:lnTo>
                    <a:lnTo>
                      <a:pt x="331" y="1454"/>
                    </a:lnTo>
                    <a:lnTo>
                      <a:pt x="305" y="1585"/>
                    </a:lnTo>
                    <a:lnTo>
                      <a:pt x="371" y="1460"/>
                    </a:lnTo>
                    <a:lnTo>
                      <a:pt x="376" y="1452"/>
                    </a:lnTo>
                    <a:lnTo>
                      <a:pt x="391" y="1431"/>
                    </a:lnTo>
                    <a:lnTo>
                      <a:pt x="409" y="1406"/>
                    </a:lnTo>
                    <a:lnTo>
                      <a:pt x="423" y="1387"/>
                    </a:lnTo>
                    <a:lnTo>
                      <a:pt x="444" y="1395"/>
                    </a:lnTo>
                    <a:lnTo>
                      <a:pt x="449" y="1500"/>
                    </a:lnTo>
                    <a:lnTo>
                      <a:pt x="425" y="1631"/>
                    </a:lnTo>
                    <a:lnTo>
                      <a:pt x="488" y="1520"/>
                    </a:lnTo>
                    <a:lnTo>
                      <a:pt x="495" y="1512"/>
                    </a:lnTo>
                    <a:lnTo>
                      <a:pt x="510" y="1489"/>
                    </a:lnTo>
                    <a:lnTo>
                      <a:pt x="528" y="1460"/>
                    </a:lnTo>
                    <a:lnTo>
                      <a:pt x="545" y="1435"/>
                    </a:lnTo>
                    <a:lnTo>
                      <a:pt x="576" y="1451"/>
                    </a:lnTo>
                    <a:lnTo>
                      <a:pt x="569" y="1555"/>
                    </a:lnTo>
                    <a:lnTo>
                      <a:pt x="543" y="1687"/>
                    </a:lnTo>
                    <a:lnTo>
                      <a:pt x="608" y="1576"/>
                    </a:lnTo>
                    <a:lnTo>
                      <a:pt x="629" y="1552"/>
                    </a:lnTo>
                    <a:lnTo>
                      <a:pt x="649" y="1527"/>
                    </a:lnTo>
                    <a:lnTo>
                      <a:pt x="668" y="1504"/>
                    </a:lnTo>
                    <a:lnTo>
                      <a:pt x="690" y="1520"/>
                    </a:lnTo>
                    <a:lnTo>
                      <a:pt x="688" y="1628"/>
                    </a:lnTo>
                    <a:lnTo>
                      <a:pt x="661" y="1760"/>
                    </a:lnTo>
                    <a:lnTo>
                      <a:pt x="715" y="1668"/>
                    </a:lnTo>
                    <a:lnTo>
                      <a:pt x="771" y="1616"/>
                    </a:lnTo>
                    <a:lnTo>
                      <a:pt x="780" y="1651"/>
                    </a:lnTo>
                    <a:close/>
                  </a:path>
                </a:pathLst>
              </a:custGeom>
              <a:solidFill>
                <a:srgbClr val="000000"/>
              </a:solidFill>
              <a:ln w="9525">
                <a:noFill/>
                <a:round/>
                <a:headEnd/>
                <a:tailEnd/>
              </a:ln>
            </p:spPr>
            <p:txBody>
              <a:bodyPr/>
              <a:lstStyle/>
              <a:p>
                <a:endParaRPr lang="en-US"/>
              </a:p>
            </p:txBody>
          </p:sp>
          <p:sp>
            <p:nvSpPr>
              <p:cNvPr id="42001" name="Freeform 9"/>
              <p:cNvSpPr>
                <a:spLocks/>
              </p:cNvSpPr>
              <p:nvPr/>
            </p:nvSpPr>
            <p:spPr bwMode="auto">
              <a:xfrm>
                <a:off x="2545" y="4049"/>
                <a:ext cx="311" cy="173"/>
              </a:xfrm>
              <a:custGeom>
                <a:avLst/>
                <a:gdLst>
                  <a:gd name="T0" fmla="*/ 0 w 620"/>
                  <a:gd name="T1" fmla="*/ 0 h 347"/>
                  <a:gd name="T2" fmla="*/ 40 w 620"/>
                  <a:gd name="T3" fmla="*/ 7 h 347"/>
                  <a:gd name="T4" fmla="*/ 84 w 620"/>
                  <a:gd name="T5" fmla="*/ 14 h 347"/>
                  <a:gd name="T6" fmla="*/ 139 w 620"/>
                  <a:gd name="T7" fmla="*/ 25 h 347"/>
                  <a:gd name="T8" fmla="*/ 200 w 620"/>
                  <a:gd name="T9" fmla="*/ 38 h 347"/>
                  <a:gd name="T10" fmla="*/ 231 w 620"/>
                  <a:gd name="T11" fmla="*/ 46 h 347"/>
                  <a:gd name="T12" fmla="*/ 262 w 620"/>
                  <a:gd name="T13" fmla="*/ 52 h 347"/>
                  <a:gd name="T14" fmla="*/ 292 w 620"/>
                  <a:gd name="T15" fmla="*/ 61 h 347"/>
                  <a:gd name="T16" fmla="*/ 321 w 620"/>
                  <a:gd name="T17" fmla="*/ 70 h 347"/>
                  <a:gd name="T18" fmla="*/ 347 w 620"/>
                  <a:gd name="T19" fmla="*/ 80 h 347"/>
                  <a:gd name="T20" fmla="*/ 372 w 620"/>
                  <a:gd name="T21" fmla="*/ 90 h 347"/>
                  <a:gd name="T22" fmla="*/ 394 w 620"/>
                  <a:gd name="T23" fmla="*/ 98 h 347"/>
                  <a:gd name="T24" fmla="*/ 415 w 620"/>
                  <a:gd name="T25" fmla="*/ 108 h 347"/>
                  <a:gd name="T26" fmla="*/ 432 w 620"/>
                  <a:gd name="T27" fmla="*/ 117 h 347"/>
                  <a:gd name="T28" fmla="*/ 449 w 620"/>
                  <a:gd name="T29" fmla="*/ 125 h 347"/>
                  <a:gd name="T30" fmla="*/ 464 w 620"/>
                  <a:gd name="T31" fmla="*/ 133 h 347"/>
                  <a:gd name="T32" fmla="*/ 478 w 620"/>
                  <a:gd name="T33" fmla="*/ 139 h 347"/>
                  <a:gd name="T34" fmla="*/ 502 w 620"/>
                  <a:gd name="T35" fmla="*/ 153 h 347"/>
                  <a:gd name="T36" fmla="*/ 566 w 620"/>
                  <a:gd name="T37" fmla="*/ 204 h 347"/>
                  <a:gd name="T38" fmla="*/ 590 w 620"/>
                  <a:gd name="T39" fmla="*/ 234 h 347"/>
                  <a:gd name="T40" fmla="*/ 606 w 620"/>
                  <a:gd name="T41" fmla="*/ 267 h 347"/>
                  <a:gd name="T42" fmla="*/ 620 w 620"/>
                  <a:gd name="T43" fmla="*/ 306 h 347"/>
                  <a:gd name="T44" fmla="*/ 587 w 620"/>
                  <a:gd name="T45" fmla="*/ 347 h 347"/>
                  <a:gd name="T46" fmla="*/ 579 w 620"/>
                  <a:gd name="T47" fmla="*/ 304 h 347"/>
                  <a:gd name="T48" fmla="*/ 572 w 620"/>
                  <a:gd name="T49" fmla="*/ 285 h 347"/>
                  <a:gd name="T50" fmla="*/ 559 w 620"/>
                  <a:gd name="T51" fmla="*/ 262 h 347"/>
                  <a:gd name="T52" fmla="*/ 543 w 620"/>
                  <a:gd name="T53" fmla="*/ 240 h 347"/>
                  <a:gd name="T54" fmla="*/ 520 w 620"/>
                  <a:gd name="T55" fmla="*/ 218 h 347"/>
                  <a:gd name="T56" fmla="*/ 506 w 620"/>
                  <a:gd name="T57" fmla="*/ 207 h 347"/>
                  <a:gd name="T58" fmla="*/ 490 w 620"/>
                  <a:gd name="T59" fmla="*/ 196 h 347"/>
                  <a:gd name="T60" fmla="*/ 471 w 620"/>
                  <a:gd name="T61" fmla="*/ 184 h 347"/>
                  <a:gd name="T62" fmla="*/ 450 w 620"/>
                  <a:gd name="T63" fmla="*/ 172 h 347"/>
                  <a:gd name="T64" fmla="*/ 429 w 620"/>
                  <a:gd name="T65" fmla="*/ 161 h 347"/>
                  <a:gd name="T66" fmla="*/ 405 w 620"/>
                  <a:gd name="T67" fmla="*/ 149 h 347"/>
                  <a:gd name="T68" fmla="*/ 381 w 620"/>
                  <a:gd name="T69" fmla="*/ 137 h 347"/>
                  <a:gd name="T70" fmla="*/ 357 w 620"/>
                  <a:gd name="T71" fmla="*/ 126 h 347"/>
                  <a:gd name="T72" fmla="*/ 334 w 620"/>
                  <a:gd name="T73" fmla="*/ 116 h 347"/>
                  <a:gd name="T74" fmla="*/ 310 w 620"/>
                  <a:gd name="T75" fmla="*/ 106 h 347"/>
                  <a:gd name="T76" fmla="*/ 287 w 620"/>
                  <a:gd name="T77" fmla="*/ 97 h 347"/>
                  <a:gd name="T78" fmla="*/ 265 w 620"/>
                  <a:gd name="T79" fmla="*/ 89 h 347"/>
                  <a:gd name="T80" fmla="*/ 247 w 620"/>
                  <a:gd name="T81" fmla="*/ 81 h 347"/>
                  <a:gd name="T82" fmla="*/ 229 w 620"/>
                  <a:gd name="T83" fmla="*/ 76 h 347"/>
                  <a:gd name="T84" fmla="*/ 202 w 620"/>
                  <a:gd name="T85" fmla="*/ 67 h 347"/>
                  <a:gd name="T86" fmla="*/ 177 w 620"/>
                  <a:gd name="T87" fmla="*/ 62 h 347"/>
                  <a:gd name="T88" fmla="*/ 147 w 620"/>
                  <a:gd name="T89" fmla="*/ 54 h 347"/>
                  <a:gd name="T90" fmla="*/ 115 w 620"/>
                  <a:gd name="T91" fmla="*/ 47 h 347"/>
                  <a:gd name="T92" fmla="*/ 81 w 620"/>
                  <a:gd name="T93" fmla="*/ 39 h 347"/>
                  <a:gd name="T94" fmla="*/ 29 w 620"/>
                  <a:gd name="T95" fmla="*/ 27 h 347"/>
                  <a:gd name="T96" fmla="*/ 5 w 620"/>
                  <a:gd name="T97" fmla="*/ 21 h 347"/>
                  <a:gd name="T98" fmla="*/ 0 w 620"/>
                  <a:gd name="T99" fmla="*/ 0 h 347"/>
                  <a:gd name="T100" fmla="*/ 0 w 620"/>
                  <a:gd name="T101" fmla="*/ 0 h 34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0"/>
                  <a:gd name="T154" fmla="*/ 0 h 347"/>
                  <a:gd name="T155" fmla="*/ 620 w 620"/>
                  <a:gd name="T156" fmla="*/ 347 h 34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0" h="347">
                    <a:moveTo>
                      <a:pt x="0" y="0"/>
                    </a:moveTo>
                    <a:lnTo>
                      <a:pt x="40" y="7"/>
                    </a:lnTo>
                    <a:lnTo>
                      <a:pt x="84" y="14"/>
                    </a:lnTo>
                    <a:lnTo>
                      <a:pt x="139" y="25"/>
                    </a:lnTo>
                    <a:lnTo>
                      <a:pt x="200" y="38"/>
                    </a:lnTo>
                    <a:lnTo>
                      <a:pt x="231" y="46"/>
                    </a:lnTo>
                    <a:lnTo>
                      <a:pt x="262" y="52"/>
                    </a:lnTo>
                    <a:lnTo>
                      <a:pt x="292" y="61"/>
                    </a:lnTo>
                    <a:lnTo>
                      <a:pt x="321" y="70"/>
                    </a:lnTo>
                    <a:lnTo>
                      <a:pt x="347" y="80"/>
                    </a:lnTo>
                    <a:lnTo>
                      <a:pt x="372" y="90"/>
                    </a:lnTo>
                    <a:lnTo>
                      <a:pt x="394" y="98"/>
                    </a:lnTo>
                    <a:lnTo>
                      <a:pt x="415" y="108"/>
                    </a:lnTo>
                    <a:lnTo>
                      <a:pt x="432" y="117"/>
                    </a:lnTo>
                    <a:lnTo>
                      <a:pt x="449" y="125"/>
                    </a:lnTo>
                    <a:lnTo>
                      <a:pt x="464" y="133"/>
                    </a:lnTo>
                    <a:lnTo>
                      <a:pt x="478" y="139"/>
                    </a:lnTo>
                    <a:lnTo>
                      <a:pt x="502" y="153"/>
                    </a:lnTo>
                    <a:lnTo>
                      <a:pt x="566" y="204"/>
                    </a:lnTo>
                    <a:lnTo>
                      <a:pt x="590" y="234"/>
                    </a:lnTo>
                    <a:lnTo>
                      <a:pt x="606" y="267"/>
                    </a:lnTo>
                    <a:lnTo>
                      <a:pt x="620" y="306"/>
                    </a:lnTo>
                    <a:lnTo>
                      <a:pt x="587" y="347"/>
                    </a:lnTo>
                    <a:lnTo>
                      <a:pt x="579" y="304"/>
                    </a:lnTo>
                    <a:lnTo>
                      <a:pt x="572" y="285"/>
                    </a:lnTo>
                    <a:lnTo>
                      <a:pt x="559" y="262"/>
                    </a:lnTo>
                    <a:lnTo>
                      <a:pt x="543" y="240"/>
                    </a:lnTo>
                    <a:lnTo>
                      <a:pt x="520" y="218"/>
                    </a:lnTo>
                    <a:lnTo>
                      <a:pt x="506" y="207"/>
                    </a:lnTo>
                    <a:lnTo>
                      <a:pt x="490" y="196"/>
                    </a:lnTo>
                    <a:lnTo>
                      <a:pt x="471" y="184"/>
                    </a:lnTo>
                    <a:lnTo>
                      <a:pt x="450" y="172"/>
                    </a:lnTo>
                    <a:lnTo>
                      <a:pt x="429" y="161"/>
                    </a:lnTo>
                    <a:lnTo>
                      <a:pt x="405" y="149"/>
                    </a:lnTo>
                    <a:lnTo>
                      <a:pt x="381" y="137"/>
                    </a:lnTo>
                    <a:lnTo>
                      <a:pt x="357" y="126"/>
                    </a:lnTo>
                    <a:lnTo>
                      <a:pt x="334" y="116"/>
                    </a:lnTo>
                    <a:lnTo>
                      <a:pt x="310" y="106"/>
                    </a:lnTo>
                    <a:lnTo>
                      <a:pt x="287" y="97"/>
                    </a:lnTo>
                    <a:lnTo>
                      <a:pt x="265" y="89"/>
                    </a:lnTo>
                    <a:lnTo>
                      <a:pt x="247" y="81"/>
                    </a:lnTo>
                    <a:lnTo>
                      <a:pt x="229" y="76"/>
                    </a:lnTo>
                    <a:lnTo>
                      <a:pt x="202" y="67"/>
                    </a:lnTo>
                    <a:lnTo>
                      <a:pt x="177" y="62"/>
                    </a:lnTo>
                    <a:lnTo>
                      <a:pt x="147" y="54"/>
                    </a:lnTo>
                    <a:lnTo>
                      <a:pt x="115" y="47"/>
                    </a:lnTo>
                    <a:lnTo>
                      <a:pt x="81" y="39"/>
                    </a:lnTo>
                    <a:lnTo>
                      <a:pt x="29" y="27"/>
                    </a:lnTo>
                    <a:lnTo>
                      <a:pt x="5" y="21"/>
                    </a:lnTo>
                    <a:lnTo>
                      <a:pt x="0" y="0"/>
                    </a:lnTo>
                    <a:close/>
                  </a:path>
                </a:pathLst>
              </a:custGeom>
              <a:solidFill>
                <a:srgbClr val="000000"/>
              </a:solidFill>
              <a:ln w="9525">
                <a:noFill/>
                <a:round/>
                <a:headEnd/>
                <a:tailEnd/>
              </a:ln>
            </p:spPr>
            <p:txBody>
              <a:bodyPr/>
              <a:lstStyle/>
              <a:p>
                <a:endParaRPr lang="en-US"/>
              </a:p>
            </p:txBody>
          </p:sp>
          <p:sp>
            <p:nvSpPr>
              <p:cNvPr id="42002" name="Freeform 10"/>
              <p:cNvSpPr>
                <a:spLocks/>
              </p:cNvSpPr>
              <p:nvPr/>
            </p:nvSpPr>
            <p:spPr bwMode="auto">
              <a:xfrm>
                <a:off x="2606" y="3899"/>
                <a:ext cx="310" cy="167"/>
              </a:xfrm>
              <a:custGeom>
                <a:avLst/>
                <a:gdLst>
                  <a:gd name="T0" fmla="*/ 0 w 620"/>
                  <a:gd name="T1" fmla="*/ 0 h 336"/>
                  <a:gd name="T2" fmla="*/ 41 w 620"/>
                  <a:gd name="T3" fmla="*/ 8 h 336"/>
                  <a:gd name="T4" fmla="*/ 85 w 620"/>
                  <a:gd name="T5" fmla="*/ 14 h 336"/>
                  <a:gd name="T6" fmla="*/ 141 w 620"/>
                  <a:gd name="T7" fmla="*/ 26 h 336"/>
                  <a:gd name="T8" fmla="*/ 201 w 620"/>
                  <a:gd name="T9" fmla="*/ 38 h 336"/>
                  <a:gd name="T10" fmla="*/ 232 w 620"/>
                  <a:gd name="T11" fmla="*/ 45 h 336"/>
                  <a:gd name="T12" fmla="*/ 263 w 620"/>
                  <a:gd name="T13" fmla="*/ 53 h 336"/>
                  <a:gd name="T14" fmla="*/ 294 w 620"/>
                  <a:gd name="T15" fmla="*/ 61 h 336"/>
                  <a:gd name="T16" fmla="*/ 322 w 620"/>
                  <a:gd name="T17" fmla="*/ 70 h 336"/>
                  <a:gd name="T18" fmla="*/ 349 w 620"/>
                  <a:gd name="T19" fmla="*/ 80 h 336"/>
                  <a:gd name="T20" fmla="*/ 373 w 620"/>
                  <a:gd name="T21" fmla="*/ 89 h 336"/>
                  <a:gd name="T22" fmla="*/ 395 w 620"/>
                  <a:gd name="T23" fmla="*/ 99 h 336"/>
                  <a:gd name="T24" fmla="*/ 415 w 620"/>
                  <a:gd name="T25" fmla="*/ 109 h 336"/>
                  <a:gd name="T26" fmla="*/ 434 w 620"/>
                  <a:gd name="T27" fmla="*/ 116 h 336"/>
                  <a:gd name="T28" fmla="*/ 451 w 620"/>
                  <a:gd name="T29" fmla="*/ 124 h 336"/>
                  <a:gd name="T30" fmla="*/ 466 w 620"/>
                  <a:gd name="T31" fmla="*/ 131 h 336"/>
                  <a:gd name="T32" fmla="*/ 480 w 620"/>
                  <a:gd name="T33" fmla="*/ 139 h 336"/>
                  <a:gd name="T34" fmla="*/ 504 w 620"/>
                  <a:gd name="T35" fmla="*/ 153 h 336"/>
                  <a:gd name="T36" fmla="*/ 576 w 620"/>
                  <a:gd name="T37" fmla="*/ 221 h 336"/>
                  <a:gd name="T38" fmla="*/ 600 w 620"/>
                  <a:gd name="T39" fmla="*/ 259 h 336"/>
                  <a:gd name="T40" fmla="*/ 614 w 620"/>
                  <a:gd name="T41" fmla="*/ 287 h 336"/>
                  <a:gd name="T42" fmla="*/ 620 w 620"/>
                  <a:gd name="T43" fmla="*/ 311 h 336"/>
                  <a:gd name="T44" fmla="*/ 604 w 620"/>
                  <a:gd name="T45" fmla="*/ 336 h 336"/>
                  <a:gd name="T46" fmla="*/ 589 w 620"/>
                  <a:gd name="T47" fmla="*/ 298 h 336"/>
                  <a:gd name="T48" fmla="*/ 578 w 620"/>
                  <a:gd name="T49" fmla="*/ 280 h 336"/>
                  <a:gd name="T50" fmla="*/ 563 w 620"/>
                  <a:gd name="T51" fmla="*/ 261 h 336"/>
                  <a:gd name="T52" fmla="*/ 544 w 620"/>
                  <a:gd name="T53" fmla="*/ 240 h 336"/>
                  <a:gd name="T54" fmla="*/ 522 w 620"/>
                  <a:gd name="T55" fmla="*/ 219 h 336"/>
                  <a:gd name="T56" fmla="*/ 508 w 620"/>
                  <a:gd name="T57" fmla="*/ 208 h 336"/>
                  <a:gd name="T58" fmla="*/ 492 w 620"/>
                  <a:gd name="T59" fmla="*/ 196 h 336"/>
                  <a:gd name="T60" fmla="*/ 472 w 620"/>
                  <a:gd name="T61" fmla="*/ 184 h 336"/>
                  <a:gd name="T62" fmla="*/ 452 w 620"/>
                  <a:gd name="T63" fmla="*/ 172 h 336"/>
                  <a:gd name="T64" fmla="*/ 429 w 620"/>
                  <a:gd name="T65" fmla="*/ 162 h 336"/>
                  <a:gd name="T66" fmla="*/ 406 w 620"/>
                  <a:gd name="T67" fmla="*/ 150 h 336"/>
                  <a:gd name="T68" fmla="*/ 383 w 620"/>
                  <a:gd name="T69" fmla="*/ 138 h 336"/>
                  <a:gd name="T70" fmla="*/ 358 w 620"/>
                  <a:gd name="T71" fmla="*/ 126 h 336"/>
                  <a:gd name="T72" fmla="*/ 335 w 620"/>
                  <a:gd name="T73" fmla="*/ 116 h 336"/>
                  <a:gd name="T74" fmla="*/ 311 w 620"/>
                  <a:gd name="T75" fmla="*/ 107 h 336"/>
                  <a:gd name="T76" fmla="*/ 288 w 620"/>
                  <a:gd name="T77" fmla="*/ 97 h 336"/>
                  <a:gd name="T78" fmla="*/ 267 w 620"/>
                  <a:gd name="T79" fmla="*/ 89 h 336"/>
                  <a:gd name="T80" fmla="*/ 247 w 620"/>
                  <a:gd name="T81" fmla="*/ 82 h 336"/>
                  <a:gd name="T82" fmla="*/ 230 w 620"/>
                  <a:gd name="T83" fmla="*/ 75 h 336"/>
                  <a:gd name="T84" fmla="*/ 203 w 620"/>
                  <a:gd name="T85" fmla="*/ 68 h 336"/>
                  <a:gd name="T86" fmla="*/ 178 w 620"/>
                  <a:gd name="T87" fmla="*/ 61 h 336"/>
                  <a:gd name="T88" fmla="*/ 147 w 620"/>
                  <a:gd name="T89" fmla="*/ 55 h 336"/>
                  <a:gd name="T90" fmla="*/ 115 w 620"/>
                  <a:gd name="T91" fmla="*/ 47 h 336"/>
                  <a:gd name="T92" fmla="*/ 83 w 620"/>
                  <a:gd name="T93" fmla="*/ 40 h 336"/>
                  <a:gd name="T94" fmla="*/ 29 w 620"/>
                  <a:gd name="T95" fmla="*/ 27 h 336"/>
                  <a:gd name="T96" fmla="*/ 7 w 620"/>
                  <a:gd name="T97" fmla="*/ 22 h 336"/>
                  <a:gd name="T98" fmla="*/ 0 w 620"/>
                  <a:gd name="T99" fmla="*/ 0 h 336"/>
                  <a:gd name="T100" fmla="*/ 0 w 620"/>
                  <a:gd name="T101" fmla="*/ 0 h 3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0"/>
                  <a:gd name="T154" fmla="*/ 0 h 336"/>
                  <a:gd name="T155" fmla="*/ 620 w 620"/>
                  <a:gd name="T156" fmla="*/ 336 h 3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0" h="336">
                    <a:moveTo>
                      <a:pt x="0" y="0"/>
                    </a:moveTo>
                    <a:lnTo>
                      <a:pt x="41" y="8"/>
                    </a:lnTo>
                    <a:lnTo>
                      <a:pt x="85" y="14"/>
                    </a:lnTo>
                    <a:lnTo>
                      <a:pt x="141" y="26"/>
                    </a:lnTo>
                    <a:lnTo>
                      <a:pt x="201" y="38"/>
                    </a:lnTo>
                    <a:lnTo>
                      <a:pt x="232" y="45"/>
                    </a:lnTo>
                    <a:lnTo>
                      <a:pt x="263" y="53"/>
                    </a:lnTo>
                    <a:lnTo>
                      <a:pt x="294" y="61"/>
                    </a:lnTo>
                    <a:lnTo>
                      <a:pt x="322" y="70"/>
                    </a:lnTo>
                    <a:lnTo>
                      <a:pt x="349" y="80"/>
                    </a:lnTo>
                    <a:lnTo>
                      <a:pt x="373" y="89"/>
                    </a:lnTo>
                    <a:lnTo>
                      <a:pt x="395" y="99"/>
                    </a:lnTo>
                    <a:lnTo>
                      <a:pt x="415" y="109"/>
                    </a:lnTo>
                    <a:lnTo>
                      <a:pt x="434" y="116"/>
                    </a:lnTo>
                    <a:lnTo>
                      <a:pt x="451" y="124"/>
                    </a:lnTo>
                    <a:lnTo>
                      <a:pt x="466" y="131"/>
                    </a:lnTo>
                    <a:lnTo>
                      <a:pt x="480" y="139"/>
                    </a:lnTo>
                    <a:lnTo>
                      <a:pt x="504" y="153"/>
                    </a:lnTo>
                    <a:lnTo>
                      <a:pt x="576" y="221"/>
                    </a:lnTo>
                    <a:lnTo>
                      <a:pt x="600" y="259"/>
                    </a:lnTo>
                    <a:lnTo>
                      <a:pt x="614" y="287"/>
                    </a:lnTo>
                    <a:lnTo>
                      <a:pt x="620" y="311"/>
                    </a:lnTo>
                    <a:lnTo>
                      <a:pt x="604" y="336"/>
                    </a:lnTo>
                    <a:lnTo>
                      <a:pt x="589" y="298"/>
                    </a:lnTo>
                    <a:lnTo>
                      <a:pt x="578" y="280"/>
                    </a:lnTo>
                    <a:lnTo>
                      <a:pt x="563" y="261"/>
                    </a:lnTo>
                    <a:lnTo>
                      <a:pt x="544" y="240"/>
                    </a:lnTo>
                    <a:lnTo>
                      <a:pt x="522" y="219"/>
                    </a:lnTo>
                    <a:lnTo>
                      <a:pt x="508" y="208"/>
                    </a:lnTo>
                    <a:lnTo>
                      <a:pt x="492" y="196"/>
                    </a:lnTo>
                    <a:lnTo>
                      <a:pt x="472" y="184"/>
                    </a:lnTo>
                    <a:lnTo>
                      <a:pt x="452" y="172"/>
                    </a:lnTo>
                    <a:lnTo>
                      <a:pt x="429" y="162"/>
                    </a:lnTo>
                    <a:lnTo>
                      <a:pt x="406" y="150"/>
                    </a:lnTo>
                    <a:lnTo>
                      <a:pt x="383" y="138"/>
                    </a:lnTo>
                    <a:lnTo>
                      <a:pt x="358" y="126"/>
                    </a:lnTo>
                    <a:lnTo>
                      <a:pt x="335" y="116"/>
                    </a:lnTo>
                    <a:lnTo>
                      <a:pt x="311" y="107"/>
                    </a:lnTo>
                    <a:lnTo>
                      <a:pt x="288" y="97"/>
                    </a:lnTo>
                    <a:lnTo>
                      <a:pt x="267" y="89"/>
                    </a:lnTo>
                    <a:lnTo>
                      <a:pt x="247" y="82"/>
                    </a:lnTo>
                    <a:lnTo>
                      <a:pt x="230" y="75"/>
                    </a:lnTo>
                    <a:lnTo>
                      <a:pt x="203" y="68"/>
                    </a:lnTo>
                    <a:lnTo>
                      <a:pt x="178" y="61"/>
                    </a:lnTo>
                    <a:lnTo>
                      <a:pt x="147" y="55"/>
                    </a:lnTo>
                    <a:lnTo>
                      <a:pt x="115" y="47"/>
                    </a:lnTo>
                    <a:lnTo>
                      <a:pt x="83" y="40"/>
                    </a:lnTo>
                    <a:lnTo>
                      <a:pt x="29" y="27"/>
                    </a:lnTo>
                    <a:lnTo>
                      <a:pt x="7" y="22"/>
                    </a:lnTo>
                    <a:lnTo>
                      <a:pt x="0" y="0"/>
                    </a:lnTo>
                    <a:close/>
                  </a:path>
                </a:pathLst>
              </a:custGeom>
              <a:solidFill>
                <a:srgbClr val="000000"/>
              </a:solidFill>
              <a:ln w="9525">
                <a:noFill/>
                <a:round/>
                <a:headEnd/>
                <a:tailEnd/>
              </a:ln>
            </p:spPr>
            <p:txBody>
              <a:bodyPr/>
              <a:lstStyle/>
              <a:p>
                <a:endParaRPr lang="en-US"/>
              </a:p>
            </p:txBody>
          </p:sp>
          <p:sp>
            <p:nvSpPr>
              <p:cNvPr id="42003" name="Freeform 11"/>
              <p:cNvSpPr>
                <a:spLocks/>
              </p:cNvSpPr>
              <p:nvPr/>
            </p:nvSpPr>
            <p:spPr bwMode="auto">
              <a:xfrm>
                <a:off x="2653" y="3743"/>
                <a:ext cx="310" cy="182"/>
              </a:xfrm>
              <a:custGeom>
                <a:avLst/>
                <a:gdLst>
                  <a:gd name="T0" fmla="*/ 0 w 619"/>
                  <a:gd name="T1" fmla="*/ 0 h 365"/>
                  <a:gd name="T2" fmla="*/ 41 w 619"/>
                  <a:gd name="T3" fmla="*/ 5 h 365"/>
                  <a:gd name="T4" fmla="*/ 86 w 619"/>
                  <a:gd name="T5" fmla="*/ 14 h 365"/>
                  <a:gd name="T6" fmla="*/ 141 w 619"/>
                  <a:gd name="T7" fmla="*/ 24 h 365"/>
                  <a:gd name="T8" fmla="*/ 201 w 619"/>
                  <a:gd name="T9" fmla="*/ 37 h 365"/>
                  <a:gd name="T10" fmla="*/ 232 w 619"/>
                  <a:gd name="T11" fmla="*/ 44 h 365"/>
                  <a:gd name="T12" fmla="*/ 262 w 619"/>
                  <a:gd name="T13" fmla="*/ 52 h 365"/>
                  <a:gd name="T14" fmla="*/ 293 w 619"/>
                  <a:gd name="T15" fmla="*/ 60 h 365"/>
                  <a:gd name="T16" fmla="*/ 321 w 619"/>
                  <a:gd name="T17" fmla="*/ 69 h 365"/>
                  <a:gd name="T18" fmla="*/ 348 w 619"/>
                  <a:gd name="T19" fmla="*/ 79 h 365"/>
                  <a:gd name="T20" fmla="*/ 373 w 619"/>
                  <a:gd name="T21" fmla="*/ 88 h 365"/>
                  <a:gd name="T22" fmla="*/ 394 w 619"/>
                  <a:gd name="T23" fmla="*/ 98 h 365"/>
                  <a:gd name="T24" fmla="*/ 415 w 619"/>
                  <a:gd name="T25" fmla="*/ 107 h 365"/>
                  <a:gd name="T26" fmla="*/ 433 w 619"/>
                  <a:gd name="T27" fmla="*/ 115 h 365"/>
                  <a:gd name="T28" fmla="*/ 450 w 619"/>
                  <a:gd name="T29" fmla="*/ 123 h 365"/>
                  <a:gd name="T30" fmla="*/ 479 w 619"/>
                  <a:gd name="T31" fmla="*/ 137 h 365"/>
                  <a:gd name="T32" fmla="*/ 504 w 619"/>
                  <a:gd name="T33" fmla="*/ 151 h 365"/>
                  <a:gd name="T34" fmla="*/ 575 w 619"/>
                  <a:gd name="T35" fmla="*/ 216 h 365"/>
                  <a:gd name="T36" fmla="*/ 614 w 619"/>
                  <a:gd name="T37" fmla="*/ 292 h 365"/>
                  <a:gd name="T38" fmla="*/ 619 w 619"/>
                  <a:gd name="T39" fmla="*/ 322 h 365"/>
                  <a:gd name="T40" fmla="*/ 602 w 619"/>
                  <a:gd name="T41" fmla="*/ 365 h 365"/>
                  <a:gd name="T42" fmla="*/ 587 w 619"/>
                  <a:gd name="T43" fmla="*/ 312 h 365"/>
                  <a:gd name="T44" fmla="*/ 576 w 619"/>
                  <a:gd name="T45" fmla="*/ 290 h 365"/>
                  <a:gd name="T46" fmla="*/ 562 w 619"/>
                  <a:gd name="T47" fmla="*/ 265 h 365"/>
                  <a:gd name="T48" fmla="*/ 544 w 619"/>
                  <a:gd name="T49" fmla="*/ 240 h 365"/>
                  <a:gd name="T50" fmla="*/ 521 w 619"/>
                  <a:gd name="T51" fmla="*/ 217 h 365"/>
                  <a:gd name="T52" fmla="*/ 507 w 619"/>
                  <a:gd name="T53" fmla="*/ 207 h 365"/>
                  <a:gd name="T54" fmla="*/ 491 w 619"/>
                  <a:gd name="T55" fmla="*/ 195 h 365"/>
                  <a:gd name="T56" fmla="*/ 472 w 619"/>
                  <a:gd name="T57" fmla="*/ 183 h 365"/>
                  <a:gd name="T58" fmla="*/ 451 w 619"/>
                  <a:gd name="T59" fmla="*/ 171 h 365"/>
                  <a:gd name="T60" fmla="*/ 429 w 619"/>
                  <a:gd name="T61" fmla="*/ 159 h 365"/>
                  <a:gd name="T62" fmla="*/ 406 w 619"/>
                  <a:gd name="T63" fmla="*/ 148 h 365"/>
                  <a:gd name="T64" fmla="*/ 383 w 619"/>
                  <a:gd name="T65" fmla="*/ 137 h 365"/>
                  <a:gd name="T66" fmla="*/ 358 w 619"/>
                  <a:gd name="T67" fmla="*/ 126 h 365"/>
                  <a:gd name="T68" fmla="*/ 334 w 619"/>
                  <a:gd name="T69" fmla="*/ 115 h 365"/>
                  <a:gd name="T70" fmla="*/ 312 w 619"/>
                  <a:gd name="T71" fmla="*/ 106 h 365"/>
                  <a:gd name="T72" fmla="*/ 288 w 619"/>
                  <a:gd name="T73" fmla="*/ 96 h 365"/>
                  <a:gd name="T74" fmla="*/ 266 w 619"/>
                  <a:gd name="T75" fmla="*/ 87 h 365"/>
                  <a:gd name="T76" fmla="*/ 247 w 619"/>
                  <a:gd name="T77" fmla="*/ 81 h 365"/>
                  <a:gd name="T78" fmla="*/ 230 w 619"/>
                  <a:gd name="T79" fmla="*/ 74 h 365"/>
                  <a:gd name="T80" fmla="*/ 203 w 619"/>
                  <a:gd name="T81" fmla="*/ 67 h 365"/>
                  <a:gd name="T82" fmla="*/ 177 w 619"/>
                  <a:gd name="T83" fmla="*/ 60 h 365"/>
                  <a:gd name="T84" fmla="*/ 148 w 619"/>
                  <a:gd name="T85" fmla="*/ 53 h 365"/>
                  <a:gd name="T86" fmla="*/ 115 w 619"/>
                  <a:gd name="T87" fmla="*/ 45 h 365"/>
                  <a:gd name="T88" fmla="*/ 82 w 619"/>
                  <a:gd name="T89" fmla="*/ 39 h 365"/>
                  <a:gd name="T90" fmla="*/ 29 w 619"/>
                  <a:gd name="T91" fmla="*/ 26 h 365"/>
                  <a:gd name="T92" fmla="*/ 6 w 619"/>
                  <a:gd name="T93" fmla="*/ 21 h 365"/>
                  <a:gd name="T94" fmla="*/ 0 w 619"/>
                  <a:gd name="T95" fmla="*/ 0 h 365"/>
                  <a:gd name="T96" fmla="*/ 0 w 619"/>
                  <a:gd name="T97" fmla="*/ 0 h 36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19"/>
                  <a:gd name="T148" fmla="*/ 0 h 365"/>
                  <a:gd name="T149" fmla="*/ 619 w 619"/>
                  <a:gd name="T150" fmla="*/ 365 h 36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19" h="365">
                    <a:moveTo>
                      <a:pt x="0" y="0"/>
                    </a:moveTo>
                    <a:lnTo>
                      <a:pt x="41" y="5"/>
                    </a:lnTo>
                    <a:lnTo>
                      <a:pt x="86" y="14"/>
                    </a:lnTo>
                    <a:lnTo>
                      <a:pt x="141" y="24"/>
                    </a:lnTo>
                    <a:lnTo>
                      <a:pt x="201" y="37"/>
                    </a:lnTo>
                    <a:lnTo>
                      <a:pt x="232" y="44"/>
                    </a:lnTo>
                    <a:lnTo>
                      <a:pt x="262" y="52"/>
                    </a:lnTo>
                    <a:lnTo>
                      <a:pt x="293" y="60"/>
                    </a:lnTo>
                    <a:lnTo>
                      <a:pt x="321" y="69"/>
                    </a:lnTo>
                    <a:lnTo>
                      <a:pt x="348" y="79"/>
                    </a:lnTo>
                    <a:lnTo>
                      <a:pt x="373" y="88"/>
                    </a:lnTo>
                    <a:lnTo>
                      <a:pt x="394" y="98"/>
                    </a:lnTo>
                    <a:lnTo>
                      <a:pt x="415" y="107"/>
                    </a:lnTo>
                    <a:lnTo>
                      <a:pt x="433" y="115"/>
                    </a:lnTo>
                    <a:lnTo>
                      <a:pt x="450" y="123"/>
                    </a:lnTo>
                    <a:lnTo>
                      <a:pt x="479" y="137"/>
                    </a:lnTo>
                    <a:lnTo>
                      <a:pt x="504" y="151"/>
                    </a:lnTo>
                    <a:lnTo>
                      <a:pt x="575" y="216"/>
                    </a:lnTo>
                    <a:lnTo>
                      <a:pt x="614" y="292"/>
                    </a:lnTo>
                    <a:lnTo>
                      <a:pt x="619" y="322"/>
                    </a:lnTo>
                    <a:lnTo>
                      <a:pt x="602" y="365"/>
                    </a:lnTo>
                    <a:lnTo>
                      <a:pt x="587" y="312"/>
                    </a:lnTo>
                    <a:lnTo>
                      <a:pt x="576" y="290"/>
                    </a:lnTo>
                    <a:lnTo>
                      <a:pt x="562" y="265"/>
                    </a:lnTo>
                    <a:lnTo>
                      <a:pt x="544" y="240"/>
                    </a:lnTo>
                    <a:lnTo>
                      <a:pt x="521" y="217"/>
                    </a:lnTo>
                    <a:lnTo>
                      <a:pt x="507" y="207"/>
                    </a:lnTo>
                    <a:lnTo>
                      <a:pt x="491" y="195"/>
                    </a:lnTo>
                    <a:lnTo>
                      <a:pt x="472" y="183"/>
                    </a:lnTo>
                    <a:lnTo>
                      <a:pt x="451" y="171"/>
                    </a:lnTo>
                    <a:lnTo>
                      <a:pt x="429" y="159"/>
                    </a:lnTo>
                    <a:lnTo>
                      <a:pt x="406" y="148"/>
                    </a:lnTo>
                    <a:lnTo>
                      <a:pt x="383" y="137"/>
                    </a:lnTo>
                    <a:lnTo>
                      <a:pt x="358" y="126"/>
                    </a:lnTo>
                    <a:lnTo>
                      <a:pt x="334" y="115"/>
                    </a:lnTo>
                    <a:lnTo>
                      <a:pt x="312" y="106"/>
                    </a:lnTo>
                    <a:lnTo>
                      <a:pt x="288" y="96"/>
                    </a:lnTo>
                    <a:lnTo>
                      <a:pt x="266" y="87"/>
                    </a:lnTo>
                    <a:lnTo>
                      <a:pt x="247" y="81"/>
                    </a:lnTo>
                    <a:lnTo>
                      <a:pt x="230" y="74"/>
                    </a:lnTo>
                    <a:lnTo>
                      <a:pt x="203" y="67"/>
                    </a:lnTo>
                    <a:lnTo>
                      <a:pt x="177" y="60"/>
                    </a:lnTo>
                    <a:lnTo>
                      <a:pt x="148" y="53"/>
                    </a:lnTo>
                    <a:lnTo>
                      <a:pt x="115" y="45"/>
                    </a:lnTo>
                    <a:lnTo>
                      <a:pt x="82" y="39"/>
                    </a:lnTo>
                    <a:lnTo>
                      <a:pt x="29" y="26"/>
                    </a:lnTo>
                    <a:lnTo>
                      <a:pt x="6" y="21"/>
                    </a:lnTo>
                    <a:lnTo>
                      <a:pt x="0" y="0"/>
                    </a:lnTo>
                    <a:close/>
                  </a:path>
                </a:pathLst>
              </a:custGeom>
              <a:solidFill>
                <a:srgbClr val="000000"/>
              </a:solidFill>
              <a:ln w="9525">
                <a:noFill/>
                <a:round/>
                <a:headEnd/>
                <a:tailEnd/>
              </a:ln>
            </p:spPr>
            <p:txBody>
              <a:bodyPr/>
              <a:lstStyle/>
              <a:p>
                <a:endParaRPr lang="en-US"/>
              </a:p>
            </p:txBody>
          </p:sp>
          <p:sp>
            <p:nvSpPr>
              <p:cNvPr id="42004" name="Freeform 12"/>
              <p:cNvSpPr>
                <a:spLocks/>
              </p:cNvSpPr>
              <p:nvPr/>
            </p:nvSpPr>
            <p:spPr bwMode="auto">
              <a:xfrm>
                <a:off x="2752" y="3144"/>
                <a:ext cx="362" cy="330"/>
              </a:xfrm>
              <a:custGeom>
                <a:avLst/>
                <a:gdLst>
                  <a:gd name="T0" fmla="*/ 250 w 725"/>
                  <a:gd name="T1" fmla="*/ 552 h 660"/>
                  <a:gd name="T2" fmla="*/ 444 w 725"/>
                  <a:gd name="T3" fmla="*/ 112 h 660"/>
                  <a:gd name="T4" fmla="*/ 373 w 725"/>
                  <a:gd name="T5" fmla="*/ 577 h 660"/>
                  <a:gd name="T6" fmla="*/ 451 w 725"/>
                  <a:gd name="T7" fmla="*/ 311 h 660"/>
                  <a:gd name="T8" fmla="*/ 510 w 725"/>
                  <a:gd name="T9" fmla="*/ 136 h 660"/>
                  <a:gd name="T10" fmla="*/ 654 w 725"/>
                  <a:gd name="T11" fmla="*/ 322 h 660"/>
                  <a:gd name="T12" fmla="*/ 613 w 725"/>
                  <a:gd name="T13" fmla="*/ 465 h 660"/>
                  <a:gd name="T14" fmla="*/ 554 w 725"/>
                  <a:gd name="T15" fmla="*/ 660 h 660"/>
                  <a:gd name="T16" fmla="*/ 717 w 725"/>
                  <a:gd name="T17" fmla="*/ 220 h 660"/>
                  <a:gd name="T18" fmla="*/ 682 w 725"/>
                  <a:gd name="T19" fmla="*/ 170 h 660"/>
                  <a:gd name="T20" fmla="*/ 627 w 725"/>
                  <a:gd name="T21" fmla="*/ 122 h 660"/>
                  <a:gd name="T22" fmla="*/ 601 w 725"/>
                  <a:gd name="T23" fmla="*/ 104 h 660"/>
                  <a:gd name="T24" fmla="*/ 572 w 725"/>
                  <a:gd name="T25" fmla="*/ 86 h 660"/>
                  <a:gd name="T26" fmla="*/ 540 w 725"/>
                  <a:gd name="T27" fmla="*/ 69 h 660"/>
                  <a:gd name="T28" fmla="*/ 502 w 725"/>
                  <a:gd name="T29" fmla="*/ 51 h 660"/>
                  <a:gd name="T30" fmla="*/ 460 w 725"/>
                  <a:gd name="T31" fmla="*/ 35 h 660"/>
                  <a:gd name="T32" fmla="*/ 418 w 725"/>
                  <a:gd name="T33" fmla="*/ 20 h 660"/>
                  <a:gd name="T34" fmla="*/ 340 w 725"/>
                  <a:gd name="T35" fmla="*/ 4 h 660"/>
                  <a:gd name="T36" fmla="*/ 240 w 725"/>
                  <a:gd name="T37" fmla="*/ 4 h 660"/>
                  <a:gd name="T38" fmla="*/ 145 w 725"/>
                  <a:gd name="T39" fmla="*/ 28 h 660"/>
                  <a:gd name="T40" fmla="*/ 95 w 725"/>
                  <a:gd name="T41" fmla="*/ 55 h 660"/>
                  <a:gd name="T42" fmla="*/ 0 w 725"/>
                  <a:gd name="T43" fmla="*/ 496 h 660"/>
                  <a:gd name="T44" fmla="*/ 63 w 725"/>
                  <a:gd name="T45" fmla="*/ 408 h 660"/>
                  <a:gd name="T46" fmla="*/ 89 w 725"/>
                  <a:gd name="T47" fmla="*/ 275 h 660"/>
                  <a:gd name="T48" fmla="*/ 106 w 725"/>
                  <a:gd name="T49" fmla="*/ 212 h 660"/>
                  <a:gd name="T50" fmla="*/ 129 w 725"/>
                  <a:gd name="T51" fmla="*/ 164 h 660"/>
                  <a:gd name="T52" fmla="*/ 153 w 725"/>
                  <a:gd name="T53" fmla="*/ 133 h 660"/>
                  <a:gd name="T54" fmla="*/ 182 w 725"/>
                  <a:gd name="T55" fmla="*/ 130 h 660"/>
                  <a:gd name="T56" fmla="*/ 220 w 725"/>
                  <a:gd name="T57" fmla="*/ 193 h 660"/>
                  <a:gd name="T58" fmla="*/ 218 w 725"/>
                  <a:gd name="T59" fmla="*/ 380 h 660"/>
                  <a:gd name="T60" fmla="*/ 200 w 725"/>
                  <a:gd name="T61" fmla="*/ 505 h 660"/>
                  <a:gd name="T62" fmla="*/ 192 w 725"/>
                  <a:gd name="T63" fmla="*/ 552 h 6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5"/>
                  <a:gd name="T97" fmla="*/ 0 h 660"/>
                  <a:gd name="T98" fmla="*/ 725 w 725"/>
                  <a:gd name="T99" fmla="*/ 660 h 6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5" h="660">
                    <a:moveTo>
                      <a:pt x="192" y="552"/>
                    </a:moveTo>
                    <a:lnTo>
                      <a:pt x="250" y="552"/>
                    </a:lnTo>
                    <a:lnTo>
                      <a:pt x="354" y="89"/>
                    </a:lnTo>
                    <a:lnTo>
                      <a:pt x="444" y="112"/>
                    </a:lnTo>
                    <a:lnTo>
                      <a:pt x="300" y="562"/>
                    </a:lnTo>
                    <a:lnTo>
                      <a:pt x="373" y="577"/>
                    </a:lnTo>
                    <a:lnTo>
                      <a:pt x="392" y="388"/>
                    </a:lnTo>
                    <a:lnTo>
                      <a:pt x="451" y="311"/>
                    </a:lnTo>
                    <a:lnTo>
                      <a:pt x="450" y="230"/>
                    </a:lnTo>
                    <a:lnTo>
                      <a:pt x="510" y="136"/>
                    </a:lnTo>
                    <a:lnTo>
                      <a:pt x="657" y="216"/>
                    </a:lnTo>
                    <a:lnTo>
                      <a:pt x="654" y="322"/>
                    </a:lnTo>
                    <a:lnTo>
                      <a:pt x="614" y="385"/>
                    </a:lnTo>
                    <a:lnTo>
                      <a:pt x="613" y="465"/>
                    </a:lnTo>
                    <a:lnTo>
                      <a:pt x="513" y="626"/>
                    </a:lnTo>
                    <a:lnTo>
                      <a:pt x="554" y="660"/>
                    </a:lnTo>
                    <a:lnTo>
                      <a:pt x="725" y="239"/>
                    </a:lnTo>
                    <a:lnTo>
                      <a:pt x="717" y="220"/>
                    </a:lnTo>
                    <a:lnTo>
                      <a:pt x="703" y="198"/>
                    </a:lnTo>
                    <a:lnTo>
                      <a:pt x="682" y="170"/>
                    </a:lnTo>
                    <a:lnTo>
                      <a:pt x="648" y="138"/>
                    </a:lnTo>
                    <a:lnTo>
                      <a:pt x="627" y="122"/>
                    </a:lnTo>
                    <a:lnTo>
                      <a:pt x="614" y="112"/>
                    </a:lnTo>
                    <a:lnTo>
                      <a:pt x="601" y="104"/>
                    </a:lnTo>
                    <a:lnTo>
                      <a:pt x="587" y="95"/>
                    </a:lnTo>
                    <a:lnTo>
                      <a:pt x="572" y="86"/>
                    </a:lnTo>
                    <a:lnTo>
                      <a:pt x="557" y="77"/>
                    </a:lnTo>
                    <a:lnTo>
                      <a:pt x="540" y="69"/>
                    </a:lnTo>
                    <a:lnTo>
                      <a:pt x="521" y="60"/>
                    </a:lnTo>
                    <a:lnTo>
                      <a:pt x="502" y="51"/>
                    </a:lnTo>
                    <a:lnTo>
                      <a:pt x="482" y="42"/>
                    </a:lnTo>
                    <a:lnTo>
                      <a:pt x="460" y="35"/>
                    </a:lnTo>
                    <a:lnTo>
                      <a:pt x="440" y="26"/>
                    </a:lnTo>
                    <a:lnTo>
                      <a:pt x="418" y="20"/>
                    </a:lnTo>
                    <a:lnTo>
                      <a:pt x="377" y="10"/>
                    </a:lnTo>
                    <a:lnTo>
                      <a:pt x="340" y="4"/>
                    </a:lnTo>
                    <a:lnTo>
                      <a:pt x="304" y="0"/>
                    </a:lnTo>
                    <a:lnTo>
                      <a:pt x="240" y="4"/>
                    </a:lnTo>
                    <a:lnTo>
                      <a:pt x="187" y="13"/>
                    </a:lnTo>
                    <a:lnTo>
                      <a:pt x="145" y="28"/>
                    </a:lnTo>
                    <a:lnTo>
                      <a:pt x="114" y="43"/>
                    </a:lnTo>
                    <a:lnTo>
                      <a:pt x="95" y="55"/>
                    </a:lnTo>
                    <a:lnTo>
                      <a:pt x="89" y="60"/>
                    </a:lnTo>
                    <a:lnTo>
                      <a:pt x="0" y="496"/>
                    </a:lnTo>
                    <a:lnTo>
                      <a:pt x="50" y="510"/>
                    </a:lnTo>
                    <a:lnTo>
                      <a:pt x="63" y="408"/>
                    </a:lnTo>
                    <a:lnTo>
                      <a:pt x="75" y="342"/>
                    </a:lnTo>
                    <a:lnTo>
                      <a:pt x="89" y="275"/>
                    </a:lnTo>
                    <a:lnTo>
                      <a:pt x="97" y="243"/>
                    </a:lnTo>
                    <a:lnTo>
                      <a:pt x="106" y="212"/>
                    </a:lnTo>
                    <a:lnTo>
                      <a:pt x="117" y="185"/>
                    </a:lnTo>
                    <a:lnTo>
                      <a:pt x="129" y="164"/>
                    </a:lnTo>
                    <a:lnTo>
                      <a:pt x="141" y="146"/>
                    </a:lnTo>
                    <a:lnTo>
                      <a:pt x="153" y="133"/>
                    </a:lnTo>
                    <a:lnTo>
                      <a:pt x="167" y="127"/>
                    </a:lnTo>
                    <a:lnTo>
                      <a:pt x="182" y="130"/>
                    </a:lnTo>
                    <a:lnTo>
                      <a:pt x="206" y="151"/>
                    </a:lnTo>
                    <a:lnTo>
                      <a:pt x="220" y="193"/>
                    </a:lnTo>
                    <a:lnTo>
                      <a:pt x="224" y="312"/>
                    </a:lnTo>
                    <a:lnTo>
                      <a:pt x="218" y="380"/>
                    </a:lnTo>
                    <a:lnTo>
                      <a:pt x="210" y="447"/>
                    </a:lnTo>
                    <a:lnTo>
                      <a:pt x="200" y="505"/>
                    </a:lnTo>
                    <a:lnTo>
                      <a:pt x="192" y="552"/>
                    </a:lnTo>
                    <a:close/>
                  </a:path>
                </a:pathLst>
              </a:custGeom>
              <a:solidFill>
                <a:srgbClr val="000000"/>
              </a:solidFill>
              <a:ln w="9525">
                <a:noFill/>
                <a:round/>
                <a:headEnd/>
                <a:tailEnd/>
              </a:ln>
            </p:spPr>
            <p:txBody>
              <a:bodyPr/>
              <a:lstStyle/>
              <a:p>
                <a:endParaRPr lang="en-US"/>
              </a:p>
            </p:txBody>
          </p:sp>
          <p:sp>
            <p:nvSpPr>
              <p:cNvPr id="42005" name="Freeform 13"/>
              <p:cNvSpPr>
                <a:spLocks/>
              </p:cNvSpPr>
              <p:nvPr/>
            </p:nvSpPr>
            <p:spPr bwMode="auto">
              <a:xfrm>
                <a:off x="2957" y="3294"/>
                <a:ext cx="81" cy="170"/>
              </a:xfrm>
              <a:custGeom>
                <a:avLst/>
                <a:gdLst>
                  <a:gd name="T0" fmla="*/ 0 w 161"/>
                  <a:gd name="T1" fmla="*/ 317 h 340"/>
                  <a:gd name="T2" fmla="*/ 80 w 161"/>
                  <a:gd name="T3" fmla="*/ 340 h 340"/>
                  <a:gd name="T4" fmla="*/ 95 w 161"/>
                  <a:gd name="T5" fmla="*/ 298 h 340"/>
                  <a:gd name="T6" fmla="*/ 114 w 161"/>
                  <a:gd name="T7" fmla="*/ 249 h 340"/>
                  <a:gd name="T8" fmla="*/ 131 w 161"/>
                  <a:gd name="T9" fmla="*/ 195 h 340"/>
                  <a:gd name="T10" fmla="*/ 146 w 161"/>
                  <a:gd name="T11" fmla="*/ 143 h 340"/>
                  <a:gd name="T12" fmla="*/ 161 w 161"/>
                  <a:gd name="T13" fmla="*/ 49 h 340"/>
                  <a:gd name="T14" fmla="*/ 159 w 161"/>
                  <a:gd name="T15" fmla="*/ 17 h 340"/>
                  <a:gd name="T16" fmla="*/ 145 w 161"/>
                  <a:gd name="T17" fmla="*/ 0 h 340"/>
                  <a:gd name="T18" fmla="*/ 124 w 161"/>
                  <a:gd name="T19" fmla="*/ 3 h 340"/>
                  <a:gd name="T20" fmla="*/ 103 w 161"/>
                  <a:gd name="T21" fmla="*/ 27 h 340"/>
                  <a:gd name="T22" fmla="*/ 80 w 161"/>
                  <a:gd name="T23" fmla="*/ 65 h 340"/>
                  <a:gd name="T24" fmla="*/ 60 w 161"/>
                  <a:gd name="T25" fmla="*/ 115 h 340"/>
                  <a:gd name="T26" fmla="*/ 42 w 161"/>
                  <a:gd name="T27" fmla="*/ 171 h 340"/>
                  <a:gd name="T28" fmla="*/ 24 w 161"/>
                  <a:gd name="T29" fmla="*/ 226 h 340"/>
                  <a:gd name="T30" fmla="*/ 0 w 161"/>
                  <a:gd name="T31" fmla="*/ 317 h 340"/>
                  <a:gd name="T32" fmla="*/ 0 w 161"/>
                  <a:gd name="T33" fmla="*/ 317 h 3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1"/>
                  <a:gd name="T52" fmla="*/ 0 h 340"/>
                  <a:gd name="T53" fmla="*/ 161 w 161"/>
                  <a:gd name="T54" fmla="*/ 340 h 34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1" h="340">
                    <a:moveTo>
                      <a:pt x="0" y="317"/>
                    </a:moveTo>
                    <a:lnTo>
                      <a:pt x="80" y="340"/>
                    </a:lnTo>
                    <a:lnTo>
                      <a:pt x="95" y="298"/>
                    </a:lnTo>
                    <a:lnTo>
                      <a:pt x="114" y="249"/>
                    </a:lnTo>
                    <a:lnTo>
                      <a:pt x="131" y="195"/>
                    </a:lnTo>
                    <a:lnTo>
                      <a:pt x="146" y="143"/>
                    </a:lnTo>
                    <a:lnTo>
                      <a:pt x="161" y="49"/>
                    </a:lnTo>
                    <a:lnTo>
                      <a:pt x="159" y="17"/>
                    </a:lnTo>
                    <a:lnTo>
                      <a:pt x="145" y="0"/>
                    </a:lnTo>
                    <a:lnTo>
                      <a:pt x="124" y="3"/>
                    </a:lnTo>
                    <a:lnTo>
                      <a:pt x="103" y="27"/>
                    </a:lnTo>
                    <a:lnTo>
                      <a:pt x="80" y="65"/>
                    </a:lnTo>
                    <a:lnTo>
                      <a:pt x="60" y="115"/>
                    </a:lnTo>
                    <a:lnTo>
                      <a:pt x="42" y="171"/>
                    </a:lnTo>
                    <a:lnTo>
                      <a:pt x="24" y="226"/>
                    </a:lnTo>
                    <a:lnTo>
                      <a:pt x="0" y="317"/>
                    </a:lnTo>
                    <a:close/>
                  </a:path>
                </a:pathLst>
              </a:custGeom>
              <a:solidFill>
                <a:srgbClr val="000000"/>
              </a:solidFill>
              <a:ln w="9525">
                <a:noFill/>
                <a:round/>
                <a:headEnd/>
                <a:tailEnd/>
              </a:ln>
            </p:spPr>
            <p:txBody>
              <a:bodyPr/>
              <a:lstStyle/>
              <a:p>
                <a:endParaRPr lang="en-US"/>
              </a:p>
            </p:txBody>
          </p:sp>
          <p:sp>
            <p:nvSpPr>
              <p:cNvPr id="42006" name="Freeform 14"/>
              <p:cNvSpPr>
                <a:spLocks/>
              </p:cNvSpPr>
              <p:nvPr/>
            </p:nvSpPr>
            <p:spPr bwMode="auto">
              <a:xfrm>
                <a:off x="2806" y="3093"/>
                <a:ext cx="340" cy="157"/>
              </a:xfrm>
              <a:custGeom>
                <a:avLst/>
                <a:gdLst>
                  <a:gd name="T0" fmla="*/ 0 w 680"/>
                  <a:gd name="T1" fmla="*/ 102 h 314"/>
                  <a:gd name="T2" fmla="*/ 7 w 680"/>
                  <a:gd name="T3" fmla="*/ 32 h 314"/>
                  <a:gd name="T4" fmla="*/ 24 w 680"/>
                  <a:gd name="T5" fmla="*/ 25 h 314"/>
                  <a:gd name="T6" fmla="*/ 45 w 680"/>
                  <a:gd name="T7" fmla="*/ 18 h 314"/>
                  <a:gd name="T8" fmla="*/ 73 w 680"/>
                  <a:gd name="T9" fmla="*/ 11 h 314"/>
                  <a:gd name="T10" fmla="*/ 110 w 680"/>
                  <a:gd name="T11" fmla="*/ 4 h 314"/>
                  <a:gd name="T12" fmla="*/ 154 w 680"/>
                  <a:gd name="T13" fmla="*/ 0 h 314"/>
                  <a:gd name="T14" fmla="*/ 261 w 680"/>
                  <a:gd name="T15" fmla="*/ 6 h 314"/>
                  <a:gd name="T16" fmla="*/ 320 w 680"/>
                  <a:gd name="T17" fmla="*/ 15 h 314"/>
                  <a:gd name="T18" fmla="*/ 375 w 680"/>
                  <a:gd name="T19" fmla="*/ 29 h 314"/>
                  <a:gd name="T20" fmla="*/ 401 w 680"/>
                  <a:gd name="T21" fmla="*/ 37 h 314"/>
                  <a:gd name="T22" fmla="*/ 426 w 680"/>
                  <a:gd name="T23" fmla="*/ 45 h 314"/>
                  <a:gd name="T24" fmla="*/ 450 w 680"/>
                  <a:gd name="T25" fmla="*/ 54 h 314"/>
                  <a:gd name="T26" fmla="*/ 472 w 680"/>
                  <a:gd name="T27" fmla="*/ 64 h 314"/>
                  <a:gd name="T28" fmla="*/ 494 w 680"/>
                  <a:gd name="T29" fmla="*/ 73 h 314"/>
                  <a:gd name="T30" fmla="*/ 514 w 680"/>
                  <a:gd name="T31" fmla="*/ 83 h 314"/>
                  <a:gd name="T32" fmla="*/ 533 w 680"/>
                  <a:gd name="T33" fmla="*/ 93 h 314"/>
                  <a:gd name="T34" fmla="*/ 550 w 680"/>
                  <a:gd name="T35" fmla="*/ 102 h 314"/>
                  <a:gd name="T36" fmla="*/ 566 w 680"/>
                  <a:gd name="T37" fmla="*/ 113 h 314"/>
                  <a:gd name="T38" fmla="*/ 581 w 680"/>
                  <a:gd name="T39" fmla="*/ 123 h 314"/>
                  <a:gd name="T40" fmla="*/ 605 w 680"/>
                  <a:gd name="T41" fmla="*/ 140 h 314"/>
                  <a:gd name="T42" fmla="*/ 639 w 680"/>
                  <a:gd name="T43" fmla="*/ 176 h 314"/>
                  <a:gd name="T44" fmla="*/ 663 w 680"/>
                  <a:gd name="T45" fmla="*/ 207 h 314"/>
                  <a:gd name="T46" fmla="*/ 680 w 680"/>
                  <a:gd name="T47" fmla="*/ 239 h 314"/>
                  <a:gd name="T48" fmla="*/ 639 w 680"/>
                  <a:gd name="T49" fmla="*/ 314 h 314"/>
                  <a:gd name="T50" fmla="*/ 614 w 680"/>
                  <a:gd name="T51" fmla="*/ 251 h 314"/>
                  <a:gd name="T52" fmla="*/ 562 w 680"/>
                  <a:gd name="T53" fmla="*/ 233 h 314"/>
                  <a:gd name="T54" fmla="*/ 528 w 680"/>
                  <a:gd name="T55" fmla="*/ 154 h 314"/>
                  <a:gd name="T56" fmla="*/ 454 w 680"/>
                  <a:gd name="T57" fmla="*/ 164 h 314"/>
                  <a:gd name="T58" fmla="*/ 412 w 680"/>
                  <a:gd name="T59" fmla="*/ 102 h 314"/>
                  <a:gd name="T60" fmla="*/ 333 w 680"/>
                  <a:gd name="T61" fmla="*/ 111 h 314"/>
                  <a:gd name="T62" fmla="*/ 284 w 680"/>
                  <a:gd name="T63" fmla="*/ 65 h 314"/>
                  <a:gd name="T64" fmla="*/ 208 w 680"/>
                  <a:gd name="T65" fmla="*/ 85 h 314"/>
                  <a:gd name="T66" fmla="*/ 146 w 680"/>
                  <a:gd name="T67" fmla="*/ 44 h 314"/>
                  <a:gd name="T68" fmla="*/ 85 w 680"/>
                  <a:gd name="T69" fmla="*/ 85 h 314"/>
                  <a:gd name="T70" fmla="*/ 0 w 680"/>
                  <a:gd name="T71" fmla="*/ 102 h 314"/>
                  <a:gd name="T72" fmla="*/ 0 w 680"/>
                  <a:gd name="T73" fmla="*/ 102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0"/>
                  <a:gd name="T112" fmla="*/ 0 h 314"/>
                  <a:gd name="T113" fmla="*/ 680 w 680"/>
                  <a:gd name="T114" fmla="*/ 314 h 31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0" h="314">
                    <a:moveTo>
                      <a:pt x="0" y="102"/>
                    </a:moveTo>
                    <a:lnTo>
                      <a:pt x="7" y="32"/>
                    </a:lnTo>
                    <a:lnTo>
                      <a:pt x="24" y="25"/>
                    </a:lnTo>
                    <a:lnTo>
                      <a:pt x="45" y="18"/>
                    </a:lnTo>
                    <a:lnTo>
                      <a:pt x="73" y="11"/>
                    </a:lnTo>
                    <a:lnTo>
                      <a:pt x="110" y="4"/>
                    </a:lnTo>
                    <a:lnTo>
                      <a:pt x="154" y="0"/>
                    </a:lnTo>
                    <a:lnTo>
                      <a:pt x="261" y="6"/>
                    </a:lnTo>
                    <a:lnTo>
                      <a:pt x="320" y="15"/>
                    </a:lnTo>
                    <a:lnTo>
                      <a:pt x="375" y="29"/>
                    </a:lnTo>
                    <a:lnTo>
                      <a:pt x="401" y="37"/>
                    </a:lnTo>
                    <a:lnTo>
                      <a:pt x="426" y="45"/>
                    </a:lnTo>
                    <a:lnTo>
                      <a:pt x="450" y="54"/>
                    </a:lnTo>
                    <a:lnTo>
                      <a:pt x="472" y="64"/>
                    </a:lnTo>
                    <a:lnTo>
                      <a:pt x="494" y="73"/>
                    </a:lnTo>
                    <a:lnTo>
                      <a:pt x="514" y="83"/>
                    </a:lnTo>
                    <a:lnTo>
                      <a:pt x="533" y="93"/>
                    </a:lnTo>
                    <a:lnTo>
                      <a:pt x="550" y="102"/>
                    </a:lnTo>
                    <a:lnTo>
                      <a:pt x="566" y="113"/>
                    </a:lnTo>
                    <a:lnTo>
                      <a:pt x="581" y="123"/>
                    </a:lnTo>
                    <a:lnTo>
                      <a:pt x="605" y="140"/>
                    </a:lnTo>
                    <a:lnTo>
                      <a:pt x="639" y="176"/>
                    </a:lnTo>
                    <a:lnTo>
                      <a:pt x="663" y="207"/>
                    </a:lnTo>
                    <a:lnTo>
                      <a:pt x="680" y="239"/>
                    </a:lnTo>
                    <a:lnTo>
                      <a:pt x="639" y="314"/>
                    </a:lnTo>
                    <a:lnTo>
                      <a:pt x="614" y="251"/>
                    </a:lnTo>
                    <a:lnTo>
                      <a:pt x="562" y="233"/>
                    </a:lnTo>
                    <a:lnTo>
                      <a:pt x="528" y="154"/>
                    </a:lnTo>
                    <a:lnTo>
                      <a:pt x="454" y="164"/>
                    </a:lnTo>
                    <a:lnTo>
                      <a:pt x="412" y="102"/>
                    </a:lnTo>
                    <a:lnTo>
                      <a:pt x="333" y="111"/>
                    </a:lnTo>
                    <a:lnTo>
                      <a:pt x="284" y="65"/>
                    </a:lnTo>
                    <a:lnTo>
                      <a:pt x="208" y="85"/>
                    </a:lnTo>
                    <a:lnTo>
                      <a:pt x="146" y="44"/>
                    </a:lnTo>
                    <a:lnTo>
                      <a:pt x="85" y="85"/>
                    </a:lnTo>
                    <a:lnTo>
                      <a:pt x="0" y="102"/>
                    </a:lnTo>
                    <a:close/>
                  </a:path>
                </a:pathLst>
              </a:custGeom>
              <a:solidFill>
                <a:srgbClr val="000000"/>
              </a:solidFill>
              <a:ln w="9525">
                <a:noFill/>
                <a:round/>
                <a:headEnd/>
                <a:tailEnd/>
              </a:ln>
            </p:spPr>
            <p:txBody>
              <a:bodyPr/>
              <a:lstStyle/>
              <a:p>
                <a:endParaRPr lang="en-US"/>
              </a:p>
            </p:txBody>
          </p:sp>
          <p:sp>
            <p:nvSpPr>
              <p:cNvPr id="42007" name="Freeform 15"/>
              <p:cNvSpPr>
                <a:spLocks/>
              </p:cNvSpPr>
              <p:nvPr/>
            </p:nvSpPr>
            <p:spPr bwMode="auto">
              <a:xfrm>
                <a:off x="2802" y="3245"/>
                <a:ext cx="55" cy="136"/>
              </a:xfrm>
              <a:custGeom>
                <a:avLst/>
                <a:gdLst>
                  <a:gd name="T0" fmla="*/ 0 w 109"/>
                  <a:gd name="T1" fmla="*/ 271 h 272"/>
                  <a:gd name="T2" fmla="*/ 9 w 109"/>
                  <a:gd name="T3" fmla="*/ 189 h 272"/>
                  <a:gd name="T4" fmla="*/ 19 w 109"/>
                  <a:gd name="T5" fmla="*/ 122 h 272"/>
                  <a:gd name="T6" fmla="*/ 33 w 109"/>
                  <a:gd name="T7" fmla="*/ 66 h 272"/>
                  <a:gd name="T8" fmla="*/ 40 w 109"/>
                  <a:gd name="T9" fmla="*/ 47 h 272"/>
                  <a:gd name="T10" fmla="*/ 49 w 109"/>
                  <a:gd name="T11" fmla="*/ 32 h 272"/>
                  <a:gd name="T12" fmla="*/ 69 w 109"/>
                  <a:gd name="T13" fmla="*/ 12 h 272"/>
                  <a:gd name="T14" fmla="*/ 84 w 109"/>
                  <a:gd name="T15" fmla="*/ 2 h 272"/>
                  <a:gd name="T16" fmla="*/ 89 w 109"/>
                  <a:gd name="T17" fmla="*/ 0 h 272"/>
                  <a:gd name="T18" fmla="*/ 109 w 109"/>
                  <a:gd name="T19" fmla="*/ 101 h 272"/>
                  <a:gd name="T20" fmla="*/ 106 w 109"/>
                  <a:gd name="T21" fmla="*/ 168 h 272"/>
                  <a:gd name="T22" fmla="*/ 98 w 109"/>
                  <a:gd name="T23" fmla="*/ 221 h 272"/>
                  <a:gd name="T24" fmla="*/ 85 w 109"/>
                  <a:gd name="T25" fmla="*/ 272 h 272"/>
                  <a:gd name="T26" fmla="*/ 0 w 109"/>
                  <a:gd name="T27" fmla="*/ 271 h 272"/>
                  <a:gd name="T28" fmla="*/ 0 w 109"/>
                  <a:gd name="T29" fmla="*/ 271 h 2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9"/>
                  <a:gd name="T46" fmla="*/ 0 h 272"/>
                  <a:gd name="T47" fmla="*/ 109 w 109"/>
                  <a:gd name="T48" fmla="*/ 272 h 2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9" h="272">
                    <a:moveTo>
                      <a:pt x="0" y="271"/>
                    </a:moveTo>
                    <a:lnTo>
                      <a:pt x="9" y="189"/>
                    </a:lnTo>
                    <a:lnTo>
                      <a:pt x="19" y="122"/>
                    </a:lnTo>
                    <a:lnTo>
                      <a:pt x="33" y="66"/>
                    </a:lnTo>
                    <a:lnTo>
                      <a:pt x="40" y="47"/>
                    </a:lnTo>
                    <a:lnTo>
                      <a:pt x="49" y="32"/>
                    </a:lnTo>
                    <a:lnTo>
                      <a:pt x="69" y="12"/>
                    </a:lnTo>
                    <a:lnTo>
                      <a:pt x="84" y="2"/>
                    </a:lnTo>
                    <a:lnTo>
                      <a:pt x="89" y="0"/>
                    </a:lnTo>
                    <a:lnTo>
                      <a:pt x="109" y="101"/>
                    </a:lnTo>
                    <a:lnTo>
                      <a:pt x="106" y="168"/>
                    </a:lnTo>
                    <a:lnTo>
                      <a:pt x="98" y="221"/>
                    </a:lnTo>
                    <a:lnTo>
                      <a:pt x="85" y="272"/>
                    </a:lnTo>
                    <a:lnTo>
                      <a:pt x="0" y="271"/>
                    </a:lnTo>
                    <a:close/>
                  </a:path>
                </a:pathLst>
              </a:custGeom>
              <a:solidFill>
                <a:srgbClr val="000000"/>
              </a:solidFill>
              <a:ln w="9525">
                <a:noFill/>
                <a:round/>
                <a:headEnd/>
                <a:tailEnd/>
              </a:ln>
            </p:spPr>
            <p:txBody>
              <a:bodyPr/>
              <a:lstStyle/>
              <a:p>
                <a:endParaRPr lang="en-US"/>
              </a:p>
            </p:txBody>
          </p:sp>
        </p:grpSp>
      </p:grpSp>
      <p:pic>
        <p:nvPicPr>
          <p:cNvPr id="40976" name="Picture 16" descr="ag00362_"/>
          <p:cNvPicPr>
            <a:picLocks noChangeAspect="1" noChangeArrowheads="1" noCrop="1"/>
          </p:cNvPicPr>
          <p:nvPr/>
        </p:nvPicPr>
        <p:blipFill>
          <a:blip r:embed="rId3"/>
          <a:srcRect/>
          <a:stretch>
            <a:fillRect/>
          </a:stretch>
        </p:blipFill>
        <p:spPr bwMode="auto">
          <a:xfrm>
            <a:off x="4572000" y="2743200"/>
            <a:ext cx="695325" cy="639763"/>
          </a:xfrm>
          <a:prstGeom prst="rect">
            <a:avLst/>
          </a:prstGeom>
          <a:noFill/>
          <a:ln w="9525">
            <a:noFill/>
            <a:miter lim="800000"/>
            <a:headEnd/>
            <a:tailEnd/>
          </a:ln>
        </p:spPr>
      </p:pic>
      <p:sp>
        <p:nvSpPr>
          <p:cNvPr id="40977" name="Text Box 17"/>
          <p:cNvSpPr txBox="1">
            <a:spLocks noChangeArrowheads="1"/>
          </p:cNvSpPr>
          <p:nvPr/>
        </p:nvSpPr>
        <p:spPr bwMode="auto">
          <a:xfrm>
            <a:off x="5222875" y="3200400"/>
            <a:ext cx="3440113" cy="457200"/>
          </a:xfrm>
          <a:prstGeom prst="rect">
            <a:avLst/>
          </a:prstGeom>
          <a:noFill/>
          <a:ln w="9525">
            <a:noFill/>
            <a:miter lim="800000"/>
            <a:headEnd/>
            <a:tailEnd/>
          </a:ln>
        </p:spPr>
        <p:txBody>
          <a:bodyPr wrap="none">
            <a:spAutoFit/>
          </a:bodyPr>
          <a:lstStyle/>
          <a:p>
            <a:pPr algn="ctr" eaLnBrk="0" hangingPunct="0"/>
            <a:r>
              <a:rPr lang="en-US" sz="2400" b="0">
                <a:solidFill>
                  <a:srgbClr val="FFFF66"/>
                </a:solidFill>
                <a:latin typeface="Times New Roman" pitchFamily="18" charset="0"/>
              </a:rPr>
              <a:t>Action:  earth pulls on you</a:t>
            </a:r>
          </a:p>
        </p:txBody>
      </p:sp>
      <p:sp>
        <p:nvSpPr>
          <p:cNvPr id="40978" name="Text Box 18"/>
          <p:cNvSpPr txBox="1">
            <a:spLocks noChangeArrowheads="1"/>
          </p:cNvSpPr>
          <p:nvPr/>
        </p:nvSpPr>
        <p:spPr bwMode="auto">
          <a:xfrm>
            <a:off x="5238750" y="6019800"/>
            <a:ext cx="3573463" cy="457200"/>
          </a:xfrm>
          <a:prstGeom prst="rect">
            <a:avLst/>
          </a:prstGeom>
          <a:noFill/>
          <a:ln w="9525">
            <a:noFill/>
            <a:miter lim="800000"/>
            <a:headEnd/>
            <a:tailEnd/>
          </a:ln>
        </p:spPr>
        <p:txBody>
          <a:bodyPr wrap="none">
            <a:spAutoFit/>
          </a:bodyPr>
          <a:lstStyle/>
          <a:p>
            <a:pPr algn="ctr" eaLnBrk="0" hangingPunct="0"/>
            <a:r>
              <a:rPr lang="en-US" sz="2400" b="0">
                <a:solidFill>
                  <a:srgbClr val="FFFF66"/>
                </a:solidFill>
                <a:latin typeface="Times New Roman" pitchFamily="18" charset="0"/>
              </a:rPr>
              <a:t>Reaction:  you pull on earth</a:t>
            </a:r>
          </a:p>
        </p:txBody>
      </p:sp>
      <p:sp>
        <p:nvSpPr>
          <p:cNvPr id="40979" name="Line 19"/>
          <p:cNvSpPr>
            <a:spLocks noChangeShapeType="1"/>
          </p:cNvSpPr>
          <p:nvPr/>
        </p:nvSpPr>
        <p:spPr bwMode="auto">
          <a:xfrm>
            <a:off x="4924425" y="3505200"/>
            <a:ext cx="0" cy="427038"/>
          </a:xfrm>
          <a:prstGeom prst="line">
            <a:avLst/>
          </a:prstGeom>
          <a:noFill/>
          <a:ln w="38100">
            <a:solidFill>
              <a:srgbClr val="FFFF66"/>
            </a:solidFill>
            <a:round/>
            <a:headEnd/>
            <a:tailEnd type="triangle" w="med" len="med"/>
          </a:ln>
        </p:spPr>
        <p:txBody>
          <a:bodyPr/>
          <a:lstStyle/>
          <a:p>
            <a:endParaRPr lang="en-US"/>
          </a:p>
        </p:txBody>
      </p:sp>
      <p:sp>
        <p:nvSpPr>
          <p:cNvPr id="40980" name="Line 20"/>
          <p:cNvSpPr>
            <a:spLocks noChangeShapeType="1"/>
          </p:cNvSpPr>
          <p:nvPr/>
        </p:nvSpPr>
        <p:spPr bwMode="auto">
          <a:xfrm flipV="1">
            <a:off x="4924425" y="6049963"/>
            <a:ext cx="0" cy="427037"/>
          </a:xfrm>
          <a:prstGeom prst="line">
            <a:avLst/>
          </a:prstGeom>
          <a:noFill/>
          <a:ln w="38100">
            <a:solidFill>
              <a:srgbClr val="FFFF66"/>
            </a:solidFill>
            <a:round/>
            <a:headEnd/>
            <a:tailEnd type="triangle" w="med" len="med"/>
          </a:ln>
        </p:spPr>
        <p:txBody>
          <a:bodyPr/>
          <a:lstStyle/>
          <a:p>
            <a:endParaRPr lang="en-US"/>
          </a:p>
        </p:txBody>
      </p:sp>
      <p:sp>
        <p:nvSpPr>
          <p:cNvPr id="41992" name="Text Box 21"/>
          <p:cNvSpPr txBox="1">
            <a:spLocks noChangeArrowheads="1"/>
          </p:cNvSpPr>
          <p:nvPr/>
        </p:nvSpPr>
        <p:spPr bwMode="auto">
          <a:xfrm>
            <a:off x="1050925" y="5983288"/>
            <a:ext cx="352425" cy="457200"/>
          </a:xfrm>
          <a:prstGeom prst="rect">
            <a:avLst/>
          </a:prstGeom>
          <a:noFill/>
          <a:ln w="12700">
            <a:noFill/>
            <a:miter lim="800000"/>
            <a:headEnd type="none" w="sm" len="sm"/>
            <a:tailEnd type="none" w="sm" len="sm"/>
          </a:ln>
        </p:spPr>
        <p:txBody>
          <a:bodyPr wrap="none">
            <a:spAutoFit/>
          </a:bodyPr>
          <a:lstStyle/>
          <a:p>
            <a:pPr eaLnBrk="0" hangingPunct="0"/>
            <a:r>
              <a:rPr lang="en-US" sz="2400" b="0">
                <a:latin typeface="Arial" charset="0"/>
              </a:rPr>
              <a:t>  </a:t>
            </a:r>
          </a:p>
        </p:txBody>
      </p:sp>
      <p:sp>
        <p:nvSpPr>
          <p:cNvPr id="40982" name="Text Box 22"/>
          <p:cNvSpPr txBox="1">
            <a:spLocks noChangeArrowheads="1"/>
          </p:cNvSpPr>
          <p:nvPr/>
        </p:nvSpPr>
        <p:spPr bwMode="auto">
          <a:xfrm>
            <a:off x="479425" y="579438"/>
            <a:ext cx="8172450" cy="641350"/>
          </a:xfrm>
          <a:prstGeom prst="rect">
            <a:avLst/>
          </a:prstGeom>
          <a:noFill/>
          <a:ln w="12700">
            <a:noFill/>
            <a:miter lim="800000"/>
            <a:headEnd type="none" w="sm" len="sm"/>
            <a:tailEnd type="none" w="sm" len="sm"/>
          </a:ln>
        </p:spPr>
        <p:txBody>
          <a:bodyPr wrap="none">
            <a:spAutoFit/>
          </a:bodyPr>
          <a:lstStyle/>
          <a:p>
            <a:pPr eaLnBrk="0" hangingPunct="0"/>
            <a:r>
              <a:rPr lang="en-US">
                <a:solidFill>
                  <a:srgbClr val="FF0000"/>
                </a:solidFill>
                <a:latin typeface="Times New Roman" pitchFamily="18" charset="0"/>
              </a:rPr>
              <a:t>Action and Reaction on Different Masses</a:t>
            </a:r>
          </a:p>
        </p:txBody>
      </p:sp>
      <p:sp>
        <p:nvSpPr>
          <p:cNvPr id="40983" name="Text Box 23"/>
          <p:cNvSpPr txBox="1">
            <a:spLocks noChangeArrowheads="1"/>
          </p:cNvSpPr>
          <p:nvPr/>
        </p:nvSpPr>
        <p:spPr bwMode="auto">
          <a:xfrm>
            <a:off x="2209800" y="1549400"/>
            <a:ext cx="5518150" cy="641350"/>
          </a:xfrm>
          <a:prstGeom prst="rect">
            <a:avLst/>
          </a:prstGeom>
          <a:noFill/>
          <a:ln w="12700">
            <a:noFill/>
            <a:miter lim="800000"/>
            <a:headEnd type="none" w="sm" len="sm"/>
            <a:tailEnd type="none" w="sm" len="sm"/>
          </a:ln>
        </p:spPr>
        <p:txBody>
          <a:bodyPr wrap="none">
            <a:spAutoFit/>
          </a:bodyPr>
          <a:lstStyle/>
          <a:p>
            <a:pPr eaLnBrk="0" hangingPunct="0"/>
            <a:r>
              <a:rPr lang="en-US">
                <a:solidFill>
                  <a:srgbClr val="FF0000"/>
                </a:solidFill>
                <a:latin typeface="Times New Roman" pitchFamily="18" charset="0"/>
              </a:rPr>
              <a:t>Consider you and the earth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0982"/>
                                        </p:tgtEl>
                                        <p:attrNameLst>
                                          <p:attrName>style.visibility</p:attrName>
                                        </p:attrNameLst>
                                      </p:cBhvr>
                                      <p:to>
                                        <p:strVal val="visible"/>
                                      </p:to>
                                    </p:set>
                                    <p:anim calcmode="lin" valueType="num">
                                      <p:cBhvr additive="base">
                                        <p:cTn id="7" dur="500" fill="hold"/>
                                        <p:tgtEl>
                                          <p:spTgt spid="40982"/>
                                        </p:tgtEl>
                                        <p:attrNameLst>
                                          <p:attrName>ppt_x</p:attrName>
                                        </p:attrNameLst>
                                      </p:cBhvr>
                                      <p:tavLst>
                                        <p:tav tm="0">
                                          <p:val>
                                            <p:strVal val="#ppt_x"/>
                                          </p:val>
                                        </p:tav>
                                        <p:tav tm="100000">
                                          <p:val>
                                            <p:strVal val="#ppt_x"/>
                                          </p:val>
                                        </p:tav>
                                      </p:tavLst>
                                    </p:anim>
                                    <p:anim calcmode="lin" valueType="num">
                                      <p:cBhvr additive="base">
                                        <p:cTn id="8" dur="500" fill="hold"/>
                                        <p:tgtEl>
                                          <p:spTgt spid="4098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983"/>
                                        </p:tgtEl>
                                        <p:attrNameLst>
                                          <p:attrName>style.visibility</p:attrName>
                                        </p:attrNameLst>
                                      </p:cBhvr>
                                      <p:to>
                                        <p:strVal val="visible"/>
                                      </p:to>
                                    </p:set>
                                    <p:anim calcmode="lin" valueType="num">
                                      <p:cBhvr additive="base">
                                        <p:cTn id="13" dur="500" fill="hold"/>
                                        <p:tgtEl>
                                          <p:spTgt spid="40983"/>
                                        </p:tgtEl>
                                        <p:attrNameLst>
                                          <p:attrName>ppt_x</p:attrName>
                                        </p:attrNameLst>
                                      </p:cBhvr>
                                      <p:tavLst>
                                        <p:tav tm="0">
                                          <p:val>
                                            <p:strVal val="#ppt_x"/>
                                          </p:val>
                                        </p:tav>
                                        <p:tav tm="100000">
                                          <p:val>
                                            <p:strVal val="#ppt_x"/>
                                          </p:val>
                                        </p:tav>
                                      </p:tavLst>
                                    </p:anim>
                                    <p:anim calcmode="lin" valueType="num">
                                      <p:cBhvr additive="base">
                                        <p:cTn id="14" dur="500" fill="hold"/>
                                        <p:tgtEl>
                                          <p:spTgt spid="4098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8" fill="hold" nodeType="clickEffect">
                                  <p:stCondLst>
                                    <p:cond delay="0"/>
                                  </p:stCondLst>
                                  <p:childTnLst>
                                    <p:set>
                                      <p:cBhvr>
                                        <p:cTn id="23" dur="1" fill="hold">
                                          <p:stCondLst>
                                            <p:cond delay="0"/>
                                          </p:stCondLst>
                                        </p:cTn>
                                        <p:tgtEl>
                                          <p:spTgt spid="40976"/>
                                        </p:tgtEl>
                                        <p:attrNameLst>
                                          <p:attrName>style.visibility</p:attrName>
                                        </p:attrNameLst>
                                      </p:cBhvr>
                                      <p:to>
                                        <p:strVal val="visible"/>
                                      </p:to>
                                    </p:set>
                                    <p:animEffect transition="in" filter="slide(fromLeft)">
                                      <p:cBhvr>
                                        <p:cTn id="24" dur="500"/>
                                        <p:tgtEl>
                                          <p:spTgt spid="40976"/>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40977"/>
                                        </p:tgtEl>
                                        <p:attrNameLst>
                                          <p:attrName>style.visibility</p:attrName>
                                        </p:attrNameLst>
                                      </p:cBhvr>
                                      <p:to>
                                        <p:strVal val="visible"/>
                                      </p:to>
                                    </p:set>
                                  </p:childTnLst>
                                </p:cTn>
                              </p:par>
                            </p:childTnLst>
                          </p:cTn>
                        </p:par>
                        <p:par>
                          <p:cTn id="29" fill="hold">
                            <p:stCondLst>
                              <p:cond delay="500"/>
                            </p:stCondLst>
                            <p:childTnLst>
                              <p:par>
                                <p:cTn id="30" presetID="22" presetClass="entr" presetSubtype="1" fill="hold" grpId="0" nodeType="afterEffect">
                                  <p:stCondLst>
                                    <p:cond delay="2000"/>
                                  </p:stCondLst>
                                  <p:childTnLst>
                                    <p:set>
                                      <p:cBhvr>
                                        <p:cTn id="31" dur="1" fill="hold">
                                          <p:stCondLst>
                                            <p:cond delay="0"/>
                                          </p:stCondLst>
                                        </p:cTn>
                                        <p:tgtEl>
                                          <p:spTgt spid="40979"/>
                                        </p:tgtEl>
                                        <p:attrNameLst>
                                          <p:attrName>style.visibility</p:attrName>
                                        </p:attrNameLst>
                                      </p:cBhvr>
                                      <p:to>
                                        <p:strVal val="visible"/>
                                      </p:to>
                                    </p:set>
                                    <p:animEffect transition="in" filter="wipe(up)">
                                      <p:cBhvr>
                                        <p:cTn id="32" dur="500"/>
                                        <p:tgtEl>
                                          <p:spTgt spid="4097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40978"/>
                                        </p:tgtEl>
                                        <p:attrNameLst>
                                          <p:attrName>style.visibility</p:attrName>
                                        </p:attrNameLst>
                                      </p:cBhvr>
                                      <p:to>
                                        <p:strVal val="visible"/>
                                      </p:to>
                                    </p:set>
                                  </p:childTnLst>
                                </p:cTn>
                              </p:par>
                            </p:childTnLst>
                          </p:cTn>
                        </p:par>
                        <p:par>
                          <p:cTn id="37" fill="hold">
                            <p:stCondLst>
                              <p:cond delay="500"/>
                            </p:stCondLst>
                            <p:childTnLst>
                              <p:par>
                                <p:cTn id="38" presetID="22" presetClass="entr" presetSubtype="4" fill="hold" grpId="0" nodeType="afterEffect">
                                  <p:stCondLst>
                                    <p:cond delay="2000"/>
                                  </p:stCondLst>
                                  <p:childTnLst>
                                    <p:set>
                                      <p:cBhvr>
                                        <p:cTn id="39" dur="1" fill="hold">
                                          <p:stCondLst>
                                            <p:cond delay="0"/>
                                          </p:stCondLst>
                                        </p:cTn>
                                        <p:tgtEl>
                                          <p:spTgt spid="40980"/>
                                        </p:tgtEl>
                                        <p:attrNameLst>
                                          <p:attrName>style.visibility</p:attrName>
                                        </p:attrNameLst>
                                      </p:cBhvr>
                                      <p:to>
                                        <p:strVal val="visible"/>
                                      </p:to>
                                    </p:set>
                                    <p:animEffect transition="in" filter="wipe(down)">
                                      <p:cBhvr>
                                        <p:cTn id="40" dur="500"/>
                                        <p:tgtEl>
                                          <p:spTgt spid="409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7" grpId="0" autoUpdateAnimBg="0"/>
      <p:bldP spid="40978" grpId="0" autoUpdateAnimBg="0"/>
      <p:bldP spid="40979" grpId="0" animBg="1"/>
      <p:bldP spid="40980" grpId="0" animBg="1"/>
      <p:bldP spid="40982" grpId="0" autoUpdateAnimBg="0"/>
      <p:bldP spid="40983"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381000"/>
            <a:ext cx="9144000" cy="4495800"/>
            <a:chOff x="0" y="624"/>
            <a:chExt cx="5760" cy="1575"/>
          </a:xfrm>
        </p:grpSpPr>
        <p:pic>
          <p:nvPicPr>
            <p:cNvPr id="3" name="Picture 3" descr="j0076212"/>
            <p:cNvPicPr>
              <a:picLocks noChangeAspect="1" noChangeArrowheads="1" noCrop="1"/>
            </p:cNvPicPr>
            <p:nvPr/>
          </p:nvPicPr>
          <p:blipFill>
            <a:blip r:embed="rId2"/>
            <a:srcRect/>
            <a:stretch>
              <a:fillRect/>
            </a:stretch>
          </p:blipFill>
          <p:spPr bwMode="auto">
            <a:xfrm>
              <a:off x="0" y="624"/>
              <a:ext cx="5760" cy="1568"/>
            </a:xfrm>
            <a:prstGeom prst="rect">
              <a:avLst/>
            </a:prstGeom>
            <a:noFill/>
            <a:ln w="9525">
              <a:noFill/>
              <a:miter lim="800000"/>
              <a:headEnd/>
              <a:tailEnd/>
            </a:ln>
          </p:spPr>
        </p:pic>
        <p:pic>
          <p:nvPicPr>
            <p:cNvPr id="43018" name="Picture 4" descr="bd13659_"/>
            <p:cNvPicPr>
              <a:picLocks noChangeAspect="1" noChangeArrowheads="1" noCrop="1"/>
            </p:cNvPicPr>
            <p:nvPr/>
          </p:nvPicPr>
          <p:blipFill>
            <a:blip r:embed="rId3"/>
            <a:srcRect/>
            <a:stretch>
              <a:fillRect/>
            </a:stretch>
          </p:blipFill>
          <p:spPr bwMode="auto">
            <a:xfrm>
              <a:off x="1392" y="1461"/>
              <a:ext cx="2174" cy="738"/>
            </a:xfrm>
            <a:prstGeom prst="rect">
              <a:avLst/>
            </a:prstGeom>
            <a:noFill/>
            <a:ln w="9525">
              <a:noFill/>
              <a:miter lim="800000"/>
              <a:headEnd/>
              <a:tailEnd/>
            </a:ln>
          </p:spPr>
        </p:pic>
      </p:grpSp>
      <p:sp>
        <p:nvSpPr>
          <p:cNvPr id="43013" name="Line 5"/>
          <p:cNvSpPr>
            <a:spLocks noChangeShapeType="1"/>
          </p:cNvSpPr>
          <p:nvPr/>
        </p:nvSpPr>
        <p:spPr bwMode="auto">
          <a:xfrm>
            <a:off x="-76200" y="5029200"/>
            <a:ext cx="9220200" cy="0"/>
          </a:xfrm>
          <a:prstGeom prst="line">
            <a:avLst/>
          </a:prstGeom>
          <a:noFill/>
          <a:ln w="38100">
            <a:solidFill>
              <a:schemeClr val="bg2"/>
            </a:solidFill>
            <a:round/>
            <a:headEnd/>
            <a:tailEnd/>
          </a:ln>
        </p:spPr>
        <p:txBody>
          <a:bodyPr/>
          <a:lstStyle/>
          <a:p>
            <a:endParaRPr lang="en-US"/>
          </a:p>
        </p:txBody>
      </p:sp>
      <p:sp>
        <p:nvSpPr>
          <p:cNvPr id="43014" name="Text Box 6"/>
          <p:cNvSpPr txBox="1">
            <a:spLocks noChangeArrowheads="1"/>
          </p:cNvSpPr>
          <p:nvPr/>
        </p:nvSpPr>
        <p:spPr bwMode="auto">
          <a:xfrm>
            <a:off x="4527550" y="5410200"/>
            <a:ext cx="3800475" cy="457200"/>
          </a:xfrm>
          <a:prstGeom prst="rect">
            <a:avLst/>
          </a:prstGeom>
          <a:noFill/>
          <a:ln w="9525">
            <a:noFill/>
            <a:miter lim="800000"/>
            <a:headEnd/>
            <a:tailEnd/>
          </a:ln>
        </p:spPr>
        <p:txBody>
          <a:bodyPr wrap="none">
            <a:spAutoFit/>
          </a:bodyPr>
          <a:lstStyle/>
          <a:p>
            <a:pPr algn="ctr" eaLnBrk="0" hangingPunct="0"/>
            <a:r>
              <a:rPr lang="en-US" sz="2400">
                <a:solidFill>
                  <a:srgbClr val="FF3300"/>
                </a:solidFill>
                <a:latin typeface="Times New Roman" pitchFamily="18" charset="0"/>
              </a:rPr>
              <a:t>Action:  tire pushes on road</a:t>
            </a:r>
          </a:p>
        </p:txBody>
      </p:sp>
      <p:sp>
        <p:nvSpPr>
          <p:cNvPr id="43015" name="Text Box 7"/>
          <p:cNvSpPr txBox="1">
            <a:spLocks noChangeArrowheads="1"/>
          </p:cNvSpPr>
          <p:nvPr/>
        </p:nvSpPr>
        <p:spPr bwMode="auto">
          <a:xfrm>
            <a:off x="0" y="5562600"/>
            <a:ext cx="4087813" cy="457200"/>
          </a:xfrm>
          <a:prstGeom prst="rect">
            <a:avLst/>
          </a:prstGeom>
          <a:noFill/>
          <a:ln w="9525">
            <a:noFill/>
            <a:miter lim="800000"/>
            <a:headEnd/>
            <a:tailEnd/>
          </a:ln>
        </p:spPr>
        <p:txBody>
          <a:bodyPr wrap="none">
            <a:spAutoFit/>
          </a:bodyPr>
          <a:lstStyle/>
          <a:p>
            <a:pPr algn="ctr" eaLnBrk="0" hangingPunct="0"/>
            <a:r>
              <a:rPr lang="en-US" sz="2400">
                <a:solidFill>
                  <a:srgbClr val="FF3300"/>
                </a:solidFill>
                <a:latin typeface="Times New Roman" pitchFamily="18" charset="0"/>
              </a:rPr>
              <a:t>Reaction:  road pushes on tire</a:t>
            </a:r>
          </a:p>
        </p:txBody>
      </p:sp>
      <p:sp>
        <p:nvSpPr>
          <p:cNvPr id="43016" name="Line 8"/>
          <p:cNvSpPr>
            <a:spLocks noChangeShapeType="1"/>
          </p:cNvSpPr>
          <p:nvPr/>
        </p:nvSpPr>
        <p:spPr bwMode="auto">
          <a:xfrm>
            <a:off x="3505200" y="4724400"/>
            <a:ext cx="720725" cy="1588"/>
          </a:xfrm>
          <a:prstGeom prst="line">
            <a:avLst/>
          </a:prstGeom>
          <a:noFill/>
          <a:ln w="28575">
            <a:solidFill>
              <a:srgbClr val="FF3300"/>
            </a:solidFill>
            <a:round/>
            <a:headEnd/>
            <a:tailEnd type="triangle" w="med" len="med"/>
          </a:ln>
        </p:spPr>
        <p:txBody>
          <a:bodyPr/>
          <a:lstStyle/>
          <a:p>
            <a:endParaRPr lang="en-US"/>
          </a:p>
        </p:txBody>
      </p:sp>
      <p:sp>
        <p:nvSpPr>
          <p:cNvPr id="43017" name="Line 9"/>
          <p:cNvSpPr>
            <a:spLocks noChangeShapeType="1"/>
          </p:cNvSpPr>
          <p:nvPr/>
        </p:nvSpPr>
        <p:spPr bwMode="auto">
          <a:xfrm flipH="1">
            <a:off x="5029200" y="4724400"/>
            <a:ext cx="720725" cy="1588"/>
          </a:xfrm>
          <a:prstGeom prst="line">
            <a:avLst/>
          </a:prstGeom>
          <a:noFill/>
          <a:ln w="28575">
            <a:solidFill>
              <a:srgbClr val="FF3300"/>
            </a:solidFill>
            <a:round/>
            <a:headEnd/>
            <a:tailEnd type="triangle" w="med" len="med"/>
          </a:ln>
        </p:spPr>
        <p:txBody>
          <a:bodyPr/>
          <a:lstStyle/>
          <a:p>
            <a:endParaRPr lang="en-US"/>
          </a:p>
        </p:txBody>
      </p:sp>
      <p:sp>
        <p:nvSpPr>
          <p:cNvPr id="4" name="Text Box 10"/>
          <p:cNvSpPr txBox="1">
            <a:spLocks noChangeArrowheads="1"/>
          </p:cNvSpPr>
          <p:nvPr/>
        </p:nvSpPr>
        <p:spPr bwMode="auto">
          <a:xfrm>
            <a:off x="746125" y="5221288"/>
            <a:ext cx="436563" cy="457200"/>
          </a:xfrm>
          <a:prstGeom prst="rect">
            <a:avLst/>
          </a:prstGeom>
          <a:noFill/>
          <a:ln w="12700">
            <a:noFill/>
            <a:miter lim="800000"/>
            <a:headEnd type="none" w="sm" len="sm"/>
            <a:tailEnd type="none" w="sm" len="sm"/>
          </a:ln>
        </p:spPr>
        <p:txBody>
          <a:bodyPr wrap="none">
            <a:spAutoFit/>
          </a:bodyPr>
          <a:lstStyle/>
          <a:p>
            <a:pPr eaLnBrk="0" hangingPunct="0"/>
            <a:r>
              <a:rPr lang="en-US" sz="2400" b="0">
                <a:latin typeface="Arial"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3013"/>
                                        </p:tgtEl>
                                        <p:attrNameLst>
                                          <p:attrName>style.visibility</p:attrName>
                                        </p:attrNameLst>
                                      </p:cBhvr>
                                      <p:to>
                                        <p:strVal val="visible"/>
                                      </p:to>
                                    </p:set>
                                    <p:animEffect transition="in" filter="wipe(right)">
                                      <p:cBhvr>
                                        <p:cTn id="7" dur="500"/>
                                        <p:tgtEl>
                                          <p:spTgt spid="43013"/>
                                        </p:tgtEl>
                                      </p:cBhvr>
                                    </p:animEffect>
                                  </p:childTnLst>
                                </p:cTn>
                              </p:par>
                            </p:childTnLst>
                          </p:cTn>
                        </p:par>
                        <p:par>
                          <p:cTn id="8" fill="hold">
                            <p:stCondLst>
                              <p:cond delay="500"/>
                            </p:stCondLst>
                            <p:childTnLst>
                              <p:par>
                                <p:cTn id="9" presetID="2" presetClass="entr" presetSubtype="2" fill="hold" nodeType="afterEffect">
                                  <p:stCondLst>
                                    <p:cond delay="10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3014"/>
                                        </p:tgtEl>
                                        <p:attrNameLst>
                                          <p:attrName>style.visibility</p:attrName>
                                        </p:attrNameLst>
                                      </p:cBhvr>
                                      <p:to>
                                        <p:strVal val="visible"/>
                                      </p:to>
                                    </p:set>
                                    <p:animEffect transition="in" filter="wipe(up)">
                                      <p:cBhvr>
                                        <p:cTn id="17" dur="500"/>
                                        <p:tgtEl>
                                          <p:spTgt spid="43014"/>
                                        </p:tgtEl>
                                      </p:cBhvr>
                                    </p:animEffect>
                                  </p:childTnLst>
                                </p:cTn>
                              </p:par>
                            </p:childTnLst>
                          </p:cTn>
                        </p:par>
                        <p:par>
                          <p:cTn id="18" fill="hold">
                            <p:stCondLst>
                              <p:cond delay="500"/>
                            </p:stCondLst>
                            <p:childTnLst>
                              <p:par>
                                <p:cTn id="19" presetID="22" presetClass="entr" presetSubtype="8" fill="hold" grpId="0" nodeType="afterEffect">
                                  <p:stCondLst>
                                    <p:cond delay="1500"/>
                                  </p:stCondLst>
                                  <p:childTnLst>
                                    <p:set>
                                      <p:cBhvr>
                                        <p:cTn id="20" dur="1" fill="hold">
                                          <p:stCondLst>
                                            <p:cond delay="0"/>
                                          </p:stCondLst>
                                        </p:cTn>
                                        <p:tgtEl>
                                          <p:spTgt spid="43016"/>
                                        </p:tgtEl>
                                        <p:attrNameLst>
                                          <p:attrName>style.visibility</p:attrName>
                                        </p:attrNameLst>
                                      </p:cBhvr>
                                      <p:to>
                                        <p:strVal val="visible"/>
                                      </p:to>
                                    </p:set>
                                    <p:animEffect transition="in" filter="wipe(left)">
                                      <p:cBhvr>
                                        <p:cTn id="21" dur="500"/>
                                        <p:tgtEl>
                                          <p:spTgt spid="43016"/>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43015"/>
                                        </p:tgtEl>
                                        <p:attrNameLst>
                                          <p:attrName>style.visibility</p:attrName>
                                        </p:attrNameLst>
                                      </p:cBhvr>
                                      <p:to>
                                        <p:strVal val="visible"/>
                                      </p:to>
                                    </p:set>
                                    <p:animEffect transition="in" filter="wipe(up)">
                                      <p:cBhvr>
                                        <p:cTn id="26" dur="500"/>
                                        <p:tgtEl>
                                          <p:spTgt spid="43015"/>
                                        </p:tgtEl>
                                      </p:cBhvr>
                                    </p:animEffect>
                                  </p:childTnLst>
                                </p:cTn>
                              </p:par>
                            </p:childTnLst>
                          </p:cTn>
                        </p:par>
                        <p:par>
                          <p:cTn id="27" fill="hold">
                            <p:stCondLst>
                              <p:cond delay="500"/>
                            </p:stCondLst>
                            <p:childTnLst>
                              <p:par>
                                <p:cTn id="28" presetID="22" presetClass="entr" presetSubtype="2" fill="hold" grpId="0" nodeType="afterEffect">
                                  <p:stCondLst>
                                    <p:cond delay="1500"/>
                                  </p:stCondLst>
                                  <p:childTnLst>
                                    <p:set>
                                      <p:cBhvr>
                                        <p:cTn id="29" dur="1" fill="hold">
                                          <p:stCondLst>
                                            <p:cond delay="0"/>
                                          </p:stCondLst>
                                        </p:cTn>
                                        <p:tgtEl>
                                          <p:spTgt spid="43017"/>
                                        </p:tgtEl>
                                        <p:attrNameLst>
                                          <p:attrName>style.visibility</p:attrName>
                                        </p:attrNameLst>
                                      </p:cBhvr>
                                      <p:to>
                                        <p:strVal val="visible"/>
                                      </p:to>
                                    </p:set>
                                    <p:animEffect transition="in" filter="wipe(right)">
                                      <p:cBhvr>
                                        <p:cTn id="30" dur="500"/>
                                        <p:tgtEl>
                                          <p:spTgt spid="430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3" grpId="0" animBg="1"/>
      <p:bldP spid="43014" grpId="0" autoUpdateAnimBg="0"/>
      <p:bldP spid="43015" grpId="0" autoUpdateAnimBg="0"/>
      <p:bldP spid="43016" grpId="0" animBg="1"/>
      <p:bldP spid="430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ag00432_"/>
          <p:cNvPicPr>
            <a:picLocks noChangeAspect="1" noChangeArrowheads="1" noCrop="1"/>
          </p:cNvPicPr>
          <p:nvPr/>
        </p:nvPicPr>
        <p:blipFill>
          <a:blip r:embed="rId2"/>
          <a:srcRect/>
          <a:stretch>
            <a:fillRect/>
          </a:stretch>
        </p:blipFill>
        <p:spPr bwMode="auto">
          <a:xfrm>
            <a:off x="3886200" y="939800"/>
            <a:ext cx="4724400" cy="3175000"/>
          </a:xfrm>
          <a:prstGeom prst="rect">
            <a:avLst/>
          </a:prstGeom>
          <a:noFill/>
          <a:ln w="9525">
            <a:noFill/>
            <a:miter lim="800000"/>
            <a:headEnd/>
            <a:tailEnd/>
          </a:ln>
        </p:spPr>
      </p:pic>
      <p:pic>
        <p:nvPicPr>
          <p:cNvPr id="44035" name="Picture 3" descr="j0095737"/>
          <p:cNvPicPr>
            <a:picLocks noChangeAspect="1" noChangeArrowheads="1" noCrop="1"/>
          </p:cNvPicPr>
          <p:nvPr/>
        </p:nvPicPr>
        <p:blipFill>
          <a:blip r:embed="rId3"/>
          <a:srcRect/>
          <a:stretch>
            <a:fillRect/>
          </a:stretch>
        </p:blipFill>
        <p:spPr bwMode="auto">
          <a:xfrm>
            <a:off x="1660525" y="3733800"/>
            <a:ext cx="2395538" cy="1371600"/>
          </a:xfrm>
          <a:prstGeom prst="rect">
            <a:avLst/>
          </a:prstGeom>
          <a:noFill/>
          <a:ln w="9525">
            <a:noFill/>
            <a:miter lim="800000"/>
            <a:headEnd/>
            <a:tailEnd/>
          </a:ln>
        </p:spPr>
      </p:pic>
      <p:sp>
        <p:nvSpPr>
          <p:cNvPr id="44036" name="Text Box 4"/>
          <p:cNvSpPr txBox="1">
            <a:spLocks noChangeArrowheads="1"/>
          </p:cNvSpPr>
          <p:nvPr/>
        </p:nvSpPr>
        <p:spPr bwMode="auto">
          <a:xfrm>
            <a:off x="4763" y="5715000"/>
            <a:ext cx="4033837" cy="457200"/>
          </a:xfrm>
          <a:prstGeom prst="rect">
            <a:avLst/>
          </a:prstGeom>
          <a:noFill/>
          <a:ln w="9525">
            <a:noFill/>
            <a:miter lim="800000"/>
            <a:headEnd/>
            <a:tailEnd/>
          </a:ln>
        </p:spPr>
        <p:txBody>
          <a:bodyPr wrap="none">
            <a:spAutoFit/>
          </a:bodyPr>
          <a:lstStyle/>
          <a:p>
            <a:pPr algn="ctr" eaLnBrk="0" hangingPunct="0"/>
            <a:r>
              <a:rPr lang="en-US" sz="2400" b="0">
                <a:solidFill>
                  <a:srgbClr val="FF3300"/>
                </a:solidFill>
                <a:latin typeface="Times New Roman" pitchFamily="18" charset="0"/>
              </a:rPr>
              <a:t>Action:  rocket pushes on gases</a:t>
            </a:r>
          </a:p>
        </p:txBody>
      </p:sp>
      <p:sp>
        <p:nvSpPr>
          <p:cNvPr id="44037" name="Text Box 5"/>
          <p:cNvSpPr txBox="1">
            <a:spLocks noChangeArrowheads="1"/>
          </p:cNvSpPr>
          <p:nvPr/>
        </p:nvSpPr>
        <p:spPr bwMode="auto">
          <a:xfrm>
            <a:off x="3352800" y="4724400"/>
            <a:ext cx="4032250" cy="457200"/>
          </a:xfrm>
          <a:prstGeom prst="rect">
            <a:avLst/>
          </a:prstGeom>
          <a:noFill/>
          <a:ln w="9525">
            <a:noFill/>
            <a:miter lim="800000"/>
            <a:headEnd/>
            <a:tailEnd/>
          </a:ln>
        </p:spPr>
        <p:txBody>
          <a:bodyPr wrap="none">
            <a:spAutoFit/>
          </a:bodyPr>
          <a:lstStyle/>
          <a:p>
            <a:pPr algn="ctr" eaLnBrk="0" hangingPunct="0"/>
            <a:r>
              <a:rPr lang="en-US" sz="2400" b="0">
                <a:solidFill>
                  <a:srgbClr val="FF3300"/>
                </a:solidFill>
                <a:latin typeface="Times New Roman" pitchFamily="18" charset="0"/>
              </a:rPr>
              <a:t>Reaction:  gases push on rocket</a:t>
            </a:r>
          </a:p>
        </p:txBody>
      </p:sp>
      <p:sp>
        <p:nvSpPr>
          <p:cNvPr id="44038" name="Line 6"/>
          <p:cNvSpPr>
            <a:spLocks noChangeShapeType="1"/>
          </p:cNvSpPr>
          <p:nvPr/>
        </p:nvSpPr>
        <p:spPr bwMode="auto">
          <a:xfrm flipH="1">
            <a:off x="833438" y="4800600"/>
            <a:ext cx="1125537" cy="609600"/>
          </a:xfrm>
          <a:prstGeom prst="line">
            <a:avLst/>
          </a:prstGeom>
          <a:noFill/>
          <a:ln w="38100">
            <a:solidFill>
              <a:srgbClr val="3366FF"/>
            </a:solidFill>
            <a:round/>
            <a:headEnd/>
            <a:tailEnd type="triangle" w="med" len="med"/>
          </a:ln>
        </p:spPr>
        <p:txBody>
          <a:bodyPr/>
          <a:lstStyle/>
          <a:p>
            <a:endParaRPr lang="en-US"/>
          </a:p>
        </p:txBody>
      </p:sp>
      <p:sp>
        <p:nvSpPr>
          <p:cNvPr id="44039" name="Line 7"/>
          <p:cNvSpPr>
            <a:spLocks noChangeShapeType="1"/>
          </p:cNvSpPr>
          <p:nvPr/>
        </p:nvSpPr>
        <p:spPr bwMode="auto">
          <a:xfrm rot="7413788" flipH="1" flipV="1">
            <a:off x="2175669" y="4067969"/>
            <a:ext cx="1125538" cy="609600"/>
          </a:xfrm>
          <a:prstGeom prst="line">
            <a:avLst/>
          </a:prstGeom>
          <a:noFill/>
          <a:ln w="38100">
            <a:solidFill>
              <a:srgbClr val="3366FF"/>
            </a:solidFill>
            <a:round/>
            <a:headEnd/>
            <a:tailEnd type="triangle" w="med" len="med"/>
          </a:ln>
        </p:spPr>
        <p:txBody>
          <a:bodyPr/>
          <a:lstStyle/>
          <a:p>
            <a:endParaRPr lang="en-US"/>
          </a:p>
        </p:txBody>
      </p:sp>
      <p:sp>
        <p:nvSpPr>
          <p:cNvPr id="44040" name="Text Box 8"/>
          <p:cNvSpPr txBox="1">
            <a:spLocks noChangeArrowheads="1"/>
          </p:cNvSpPr>
          <p:nvPr/>
        </p:nvSpPr>
        <p:spPr bwMode="auto">
          <a:xfrm>
            <a:off x="974725" y="6288088"/>
            <a:ext cx="436563" cy="457200"/>
          </a:xfrm>
          <a:prstGeom prst="rect">
            <a:avLst/>
          </a:prstGeom>
          <a:noFill/>
          <a:ln w="12700">
            <a:noFill/>
            <a:miter lim="800000"/>
            <a:headEnd type="none" w="sm" len="sm"/>
            <a:tailEnd type="none" w="sm" len="sm"/>
          </a:ln>
        </p:spPr>
        <p:txBody>
          <a:bodyPr wrap="none">
            <a:spAutoFit/>
          </a:bodyPr>
          <a:lstStyle/>
          <a:p>
            <a:pPr eaLnBrk="0" hangingPunct="0"/>
            <a:r>
              <a:rPr lang="en-US" sz="2400" b="0">
                <a:latin typeface="Arial"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dissolve">
                                      <p:cBhvr>
                                        <p:cTn id="7" dur="500"/>
                                        <p:tgtEl>
                                          <p:spTgt spid="4403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nodeType="clickEffect">
                                  <p:stCondLst>
                                    <p:cond delay="0"/>
                                  </p:stCondLst>
                                  <p:childTnLst>
                                    <p:set>
                                      <p:cBhvr>
                                        <p:cTn id="11" dur="1" fill="hold">
                                          <p:stCondLst>
                                            <p:cond delay="0"/>
                                          </p:stCondLst>
                                        </p:cTn>
                                        <p:tgtEl>
                                          <p:spTgt spid="44035"/>
                                        </p:tgtEl>
                                        <p:attrNameLst>
                                          <p:attrName>style.visibility</p:attrName>
                                        </p:attrNameLst>
                                      </p:cBhvr>
                                      <p:to>
                                        <p:strVal val="visible"/>
                                      </p:to>
                                    </p:set>
                                    <p:anim calcmode="lin" valueType="num">
                                      <p:cBhvr additive="base">
                                        <p:cTn id="12" dur="500" fill="hold"/>
                                        <p:tgtEl>
                                          <p:spTgt spid="44035"/>
                                        </p:tgtEl>
                                        <p:attrNameLst>
                                          <p:attrName>ppt_x</p:attrName>
                                        </p:attrNameLst>
                                      </p:cBhvr>
                                      <p:tavLst>
                                        <p:tav tm="0">
                                          <p:val>
                                            <p:strVal val="0-#ppt_w/2"/>
                                          </p:val>
                                        </p:tav>
                                        <p:tav tm="100000">
                                          <p:val>
                                            <p:strVal val="#ppt_x"/>
                                          </p:val>
                                        </p:tav>
                                      </p:tavLst>
                                    </p:anim>
                                    <p:anim calcmode="lin" valueType="num">
                                      <p:cBhvr additive="base">
                                        <p:cTn id="13" dur="500" fill="hold"/>
                                        <p:tgtEl>
                                          <p:spTgt spid="4403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44036"/>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1500"/>
                                  </p:stCondLst>
                                  <p:childTnLst>
                                    <p:set>
                                      <p:cBhvr>
                                        <p:cTn id="20" dur="1" fill="hold">
                                          <p:stCondLst>
                                            <p:cond delay="499"/>
                                          </p:stCondLst>
                                        </p:cTn>
                                        <p:tgtEl>
                                          <p:spTgt spid="4403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44037"/>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1500"/>
                                  </p:stCondLst>
                                  <p:childTnLst>
                                    <p:set>
                                      <p:cBhvr>
                                        <p:cTn id="27" dur="1" fill="hold">
                                          <p:stCondLst>
                                            <p:cond delay="499"/>
                                          </p:stCondLst>
                                        </p:cTn>
                                        <p:tgtEl>
                                          <p:spTgt spid="440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autoUpdateAnimBg="0"/>
      <p:bldP spid="44037" grpId="0" autoUpdateAnimBg="0"/>
      <p:bldP spid="44038" grpId="0" animBg="1"/>
      <p:bldP spid="44039"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533400" y="533400"/>
            <a:ext cx="7848600" cy="2438400"/>
          </a:xfrm>
        </p:spPr>
        <p:txBody>
          <a:bodyPr/>
          <a:lstStyle/>
          <a:p>
            <a:pPr eaLnBrk="1" hangingPunct="1"/>
            <a:r>
              <a:rPr lang="en-US" sz="3200" smtClean="0">
                <a:solidFill>
                  <a:schemeClr val="tx1"/>
                </a:solidFill>
              </a:rPr>
              <a:t>Consider hitting a baseball with a bat.  If we call the force applied to the ball by the bat the </a:t>
            </a:r>
            <a:r>
              <a:rPr lang="en-US" sz="3200" i="1" smtClean="0">
                <a:solidFill>
                  <a:schemeClr val="tx1"/>
                </a:solidFill>
              </a:rPr>
              <a:t>action force</a:t>
            </a:r>
            <a:r>
              <a:rPr lang="en-US" sz="3200" smtClean="0">
                <a:solidFill>
                  <a:schemeClr val="tx1"/>
                </a:solidFill>
              </a:rPr>
              <a:t>, identify the </a:t>
            </a:r>
            <a:r>
              <a:rPr lang="en-US" sz="3200" i="1" smtClean="0">
                <a:solidFill>
                  <a:schemeClr val="tx1"/>
                </a:solidFill>
              </a:rPr>
              <a:t>reaction force</a:t>
            </a:r>
            <a:r>
              <a:rPr lang="en-US" sz="3200" smtClean="0">
                <a:solidFill>
                  <a:schemeClr val="tx1"/>
                </a:solidFill>
              </a:rPr>
              <a:t>.</a:t>
            </a:r>
            <a:br>
              <a:rPr lang="en-US" sz="3200" smtClean="0">
                <a:solidFill>
                  <a:schemeClr val="tx1"/>
                </a:solidFill>
              </a:rPr>
            </a:br>
            <a:endParaRPr lang="en-US" smtClean="0">
              <a:solidFill>
                <a:schemeClr val="tx1"/>
              </a:solidFill>
            </a:endParaRPr>
          </a:p>
        </p:txBody>
      </p:sp>
      <p:sp>
        <p:nvSpPr>
          <p:cNvPr id="47107" name="Rectangle 3"/>
          <p:cNvSpPr>
            <a:spLocks noGrp="1" noChangeArrowheads="1"/>
          </p:cNvSpPr>
          <p:nvPr>
            <p:ph type="body" idx="1"/>
          </p:nvPr>
        </p:nvSpPr>
        <p:spPr>
          <a:xfrm>
            <a:off x="1371600" y="3467100"/>
            <a:ext cx="7772400" cy="2933700"/>
          </a:xfrm>
        </p:spPr>
        <p:txBody>
          <a:bodyPr/>
          <a:lstStyle/>
          <a:p>
            <a:pPr eaLnBrk="1" hangingPunct="1">
              <a:buFontTx/>
              <a:buNone/>
            </a:pPr>
            <a:r>
              <a:rPr lang="en-US" smtClean="0">
                <a:latin typeface="Times New Roman" pitchFamily="18" charset="0"/>
              </a:rPr>
              <a:t>(a) the force applied to the bat by the hands</a:t>
            </a:r>
          </a:p>
          <a:p>
            <a:pPr eaLnBrk="1" hangingPunct="1">
              <a:buFontTx/>
              <a:buNone/>
            </a:pPr>
            <a:r>
              <a:rPr lang="en-US" smtClean="0">
                <a:latin typeface="Times New Roman" pitchFamily="18" charset="0"/>
              </a:rPr>
              <a:t>(b) the force applied to the bat by the ball</a:t>
            </a:r>
          </a:p>
          <a:p>
            <a:pPr eaLnBrk="1" hangingPunct="1">
              <a:buFontTx/>
              <a:buNone/>
            </a:pPr>
            <a:r>
              <a:rPr lang="en-US" smtClean="0">
                <a:latin typeface="Times New Roman" pitchFamily="18" charset="0"/>
              </a:rPr>
              <a:t>(c) the force the ball carries with it in flight</a:t>
            </a:r>
          </a:p>
          <a:p>
            <a:pPr eaLnBrk="1" hangingPunct="1">
              <a:buFontTx/>
              <a:buNone/>
            </a:pPr>
            <a:r>
              <a:rPr lang="en-US" smtClean="0">
                <a:latin typeface="Times New Roman" pitchFamily="18" charset="0"/>
              </a:rPr>
              <a:t>(d) the centrifugal force in the swing</a:t>
            </a:r>
          </a:p>
          <a:p>
            <a:pPr eaLnBrk="1" hangingPunct="1">
              <a:buFontTx/>
              <a:buNone/>
            </a:pPr>
            <a:endParaRPr lang="en-US" smtClean="0">
              <a:latin typeface="Times New Roman" pitchFamily="18" charset="0"/>
            </a:endParaRPr>
          </a:p>
        </p:txBody>
      </p:sp>
      <p:sp>
        <p:nvSpPr>
          <p:cNvPr id="47108" name="Rectangle 4"/>
          <p:cNvSpPr>
            <a:spLocks noChangeArrowheads="1"/>
          </p:cNvSpPr>
          <p:nvPr/>
        </p:nvSpPr>
        <p:spPr bwMode="auto">
          <a:xfrm>
            <a:off x="1371600" y="3562350"/>
            <a:ext cx="7086600" cy="4152900"/>
          </a:xfrm>
          <a:prstGeom prst="rect">
            <a:avLst/>
          </a:prstGeom>
          <a:noFill/>
          <a:ln w="9525">
            <a:noFill/>
            <a:miter lim="800000"/>
            <a:headEnd/>
            <a:tailEnd/>
          </a:ln>
        </p:spPr>
        <p:txBody>
          <a:bodyPr lIns="92075" tIns="46038" rIns="92075" bIns="46038"/>
          <a:lstStyle/>
          <a:p>
            <a:endParaRPr lang="en-US" sz="3200" b="0">
              <a:latin typeface="Times New Roman" pitchFamily="18" charset="0"/>
            </a:endParaRPr>
          </a:p>
          <a:p>
            <a:r>
              <a:rPr lang="en-US" sz="3200" b="0">
                <a:solidFill>
                  <a:schemeClr val="hlink"/>
                </a:solidFill>
                <a:latin typeface="Times New Roman" pitchFamily="18" charset="0"/>
              </a:rPr>
              <a:t>(b) the force applied to the bat by the ball</a:t>
            </a:r>
          </a:p>
          <a:p>
            <a:endParaRPr lang="en-US" sz="3200" b="0">
              <a:latin typeface="Times New Roman" pitchFamily="18" charset="0"/>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blinds(horizontal)">
                                      <p:cBhvr>
                                        <p:cTn id="7" dur="500"/>
                                        <p:tgtEl>
                                          <p:spTgt spid="4710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7107">
                                            <p:txEl>
                                              <p:pRg st="0" end="0"/>
                                            </p:txEl>
                                          </p:spTgt>
                                        </p:tgtEl>
                                        <p:attrNameLst>
                                          <p:attrName>style.visibility</p:attrName>
                                        </p:attrNameLst>
                                      </p:cBhvr>
                                      <p:to>
                                        <p:strVal val="visible"/>
                                      </p:to>
                                    </p:set>
                                    <p:animEffect transition="in" filter="wipe(down)">
                                      <p:cBhvr>
                                        <p:cTn id="12" dur="500"/>
                                        <p:tgtEl>
                                          <p:spTgt spid="471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7107">
                                            <p:txEl>
                                              <p:pRg st="1" end="1"/>
                                            </p:txEl>
                                          </p:spTgt>
                                        </p:tgtEl>
                                        <p:attrNameLst>
                                          <p:attrName>style.visibility</p:attrName>
                                        </p:attrNameLst>
                                      </p:cBhvr>
                                      <p:to>
                                        <p:strVal val="visible"/>
                                      </p:to>
                                    </p:set>
                                    <p:animEffect transition="in" filter="wipe(down)">
                                      <p:cBhvr>
                                        <p:cTn id="17" dur="500"/>
                                        <p:tgtEl>
                                          <p:spTgt spid="471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7107">
                                            <p:txEl>
                                              <p:pRg st="2" end="2"/>
                                            </p:txEl>
                                          </p:spTgt>
                                        </p:tgtEl>
                                        <p:attrNameLst>
                                          <p:attrName>style.visibility</p:attrName>
                                        </p:attrNameLst>
                                      </p:cBhvr>
                                      <p:to>
                                        <p:strVal val="visible"/>
                                      </p:to>
                                    </p:set>
                                    <p:animEffect transition="in" filter="wipe(down)">
                                      <p:cBhvr>
                                        <p:cTn id="22" dur="500"/>
                                        <p:tgtEl>
                                          <p:spTgt spid="4710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7107">
                                            <p:txEl>
                                              <p:pRg st="3" end="3"/>
                                            </p:txEl>
                                          </p:spTgt>
                                        </p:tgtEl>
                                        <p:attrNameLst>
                                          <p:attrName>style.visibility</p:attrName>
                                        </p:attrNameLst>
                                      </p:cBhvr>
                                      <p:to>
                                        <p:strVal val="visible"/>
                                      </p:to>
                                    </p:set>
                                    <p:animEffect transition="in" filter="wipe(down)">
                                      <p:cBhvr>
                                        <p:cTn id="27" dur="500"/>
                                        <p:tgtEl>
                                          <p:spTgt spid="4710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7108"/>
                                        </p:tgtEl>
                                        <p:attrNameLst>
                                          <p:attrName>style.visibility</p:attrName>
                                        </p:attrNameLst>
                                      </p:cBhvr>
                                      <p:to>
                                        <p:strVal val="visible"/>
                                      </p:to>
                                    </p:set>
                                    <p:animEffect transition="in" filter="wipe(down)">
                                      <p:cBhvr>
                                        <p:cTn id="32" dur="500"/>
                                        <p:tgtEl>
                                          <p:spTgt spid="47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utoUpdateAnimBg="0"/>
      <p:bldP spid="47107" grpId="0" build="p" autoUpdateAnimBg="0"/>
      <p:bldP spid="47108"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Newton’s 3</a:t>
            </a:r>
            <a:r>
              <a:rPr lang="en-US" baseline="30000" smtClean="0"/>
              <a:t>rd</a:t>
            </a:r>
            <a:r>
              <a:rPr lang="en-US" smtClean="0"/>
              <a:t> Law</a:t>
            </a:r>
          </a:p>
        </p:txBody>
      </p:sp>
      <p:sp>
        <p:nvSpPr>
          <p:cNvPr id="26627" name="Rectangle 3"/>
          <p:cNvSpPr>
            <a:spLocks noGrp="1" noChangeArrowheads="1"/>
          </p:cNvSpPr>
          <p:nvPr>
            <p:ph type="body" idx="1"/>
          </p:nvPr>
        </p:nvSpPr>
        <p:spPr/>
        <p:txBody>
          <a:bodyPr/>
          <a:lstStyle/>
          <a:p>
            <a:pPr eaLnBrk="1" hangingPunct="1"/>
            <a:r>
              <a:rPr lang="en-US" sz="4000" smtClean="0"/>
              <a:t>Suppose you are taking a space walk near the space shuttle, and your safety line breaks. How would you get back to the shuttle?</a:t>
            </a:r>
            <a:r>
              <a:rPr lang="en-US"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dissolve">
                                      <p:cBhvr>
                                        <p:cTn id="7" dur="500"/>
                                        <p:tgtEl>
                                          <p:spTgt spid="266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Newton’s 3</a:t>
            </a:r>
            <a:r>
              <a:rPr lang="en-US" baseline="30000" smtClean="0"/>
              <a:t>rd</a:t>
            </a:r>
            <a:r>
              <a:rPr lang="en-US" smtClean="0"/>
              <a:t> Law</a:t>
            </a:r>
          </a:p>
        </p:txBody>
      </p:sp>
      <p:sp>
        <p:nvSpPr>
          <p:cNvPr id="47107" name="Rectangle 3"/>
          <p:cNvSpPr>
            <a:spLocks noGrp="1" noChangeArrowheads="1"/>
          </p:cNvSpPr>
          <p:nvPr>
            <p:ph type="body" idx="1"/>
          </p:nvPr>
        </p:nvSpPr>
        <p:spPr/>
        <p:txBody>
          <a:bodyPr/>
          <a:lstStyle/>
          <a:p>
            <a:pPr eaLnBrk="1" hangingPunct="1"/>
            <a:r>
              <a:rPr lang="en-US" sz="2800" smtClean="0"/>
              <a:t>The thing to do would be to take one of the tools from your tool belt and throw it is hard as you can directly away from the shuttle. Then, with the help of Newton's second and third laws, you will accelerate back towards the shuttle. As you throw the tool, you push against it, causing it to accelerate. At the same time, by Newton's third law, the tool is pushing back against you in the opposite direction, which causes you to accelerate back towards the shuttle, as desired. </a:t>
            </a:r>
          </a:p>
          <a:p>
            <a:pPr eaLnBrk="1" hangingPunct="1"/>
            <a:endParaRPr lang="en-US" sz="2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4" descr="inertia ladder"/>
          <p:cNvPicPr>
            <a:picLocks noChangeAspect="1" noChangeArrowheads="1" noCrop="1"/>
          </p:cNvPicPr>
          <p:nvPr/>
        </p:nvPicPr>
        <p:blipFill>
          <a:blip r:embed="rId2"/>
          <a:srcRect/>
          <a:stretch>
            <a:fillRect/>
          </a:stretch>
        </p:blipFill>
        <p:spPr bwMode="auto">
          <a:xfrm>
            <a:off x="990600" y="2971800"/>
            <a:ext cx="7543800" cy="2146300"/>
          </a:xfrm>
          <a:prstGeom prst="rect">
            <a:avLst/>
          </a:prstGeom>
          <a:noFill/>
          <a:ln w="9525">
            <a:noFill/>
            <a:miter lim="800000"/>
            <a:headEnd/>
            <a:tailEnd/>
          </a:ln>
        </p:spPr>
      </p:pic>
      <p:sp>
        <p:nvSpPr>
          <p:cNvPr id="48131" name="Text Box 5"/>
          <p:cNvSpPr txBox="1">
            <a:spLocks noChangeArrowheads="1"/>
          </p:cNvSpPr>
          <p:nvPr/>
        </p:nvSpPr>
        <p:spPr bwMode="auto">
          <a:xfrm>
            <a:off x="1447800" y="1066800"/>
            <a:ext cx="6254750" cy="762000"/>
          </a:xfrm>
          <a:prstGeom prst="rect">
            <a:avLst/>
          </a:prstGeom>
          <a:noFill/>
          <a:ln w="9525">
            <a:noFill/>
            <a:miter lim="800000"/>
            <a:headEnd/>
            <a:tailEnd/>
          </a:ln>
        </p:spPr>
        <p:txBody>
          <a:bodyPr wrap="none">
            <a:spAutoFit/>
          </a:bodyPr>
          <a:lstStyle/>
          <a:p>
            <a:r>
              <a:rPr lang="en-US" sz="4400">
                <a:latin typeface="Matisse ITC" pitchFamily="82" charset="0"/>
              </a:rPr>
              <a:t>What Laws are represented?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685800"/>
            <a:ext cx="8229600" cy="1143000"/>
          </a:xfrm>
        </p:spPr>
        <p:txBody>
          <a:bodyPr/>
          <a:lstStyle/>
          <a:p>
            <a:pPr eaLnBrk="1" hangingPunct="1"/>
            <a:r>
              <a:rPr lang="en-US" sz="4000" smtClean="0">
                <a:latin typeface="Bookman Old Style" pitchFamily="-107" charset="0"/>
              </a:rPr>
              <a:t>Newton’s First Law</a:t>
            </a:r>
            <a:br>
              <a:rPr lang="en-US" sz="4000" smtClean="0">
                <a:latin typeface="Bookman Old Style" pitchFamily="-107" charset="0"/>
              </a:rPr>
            </a:br>
            <a:r>
              <a:rPr lang="en-US" sz="4000" smtClean="0">
                <a:latin typeface="Bookman Old Style" pitchFamily="-107" charset="0"/>
              </a:rPr>
              <a:t>(law of inertia)</a:t>
            </a:r>
          </a:p>
        </p:txBody>
      </p:sp>
      <p:sp>
        <p:nvSpPr>
          <p:cNvPr id="52227" name="Rectangle 3"/>
          <p:cNvSpPr>
            <a:spLocks noGrp="1" noChangeArrowheads="1"/>
          </p:cNvSpPr>
          <p:nvPr>
            <p:ph type="body" idx="1"/>
          </p:nvPr>
        </p:nvSpPr>
        <p:spPr>
          <a:xfrm>
            <a:off x="457200" y="3810000"/>
            <a:ext cx="8229600" cy="2438400"/>
          </a:xfrm>
        </p:spPr>
        <p:txBody>
          <a:bodyPr/>
          <a:lstStyle/>
          <a:p>
            <a:pPr algn="ctr" eaLnBrk="1" hangingPunct="1">
              <a:buFontTx/>
              <a:buNone/>
            </a:pPr>
            <a:r>
              <a:rPr lang="en-US" i="1" smtClean="0">
                <a:latin typeface="Bookman Old Style" pitchFamily="-107" charset="0"/>
              </a:rPr>
              <a:t>An object at rest tends to stay at rest and an object in motion tends to stay in motion unless acted upon by an unbalanced force.</a:t>
            </a:r>
          </a:p>
        </p:txBody>
      </p:sp>
      <p:pic>
        <p:nvPicPr>
          <p:cNvPr id="18436" name="Picture 4" descr="MCSY01295_0000[1]"/>
          <p:cNvPicPr>
            <a:picLocks noChangeAspect="1" noChangeArrowheads="1"/>
          </p:cNvPicPr>
          <p:nvPr/>
        </p:nvPicPr>
        <p:blipFill>
          <a:blip r:embed="rId2"/>
          <a:srcRect/>
          <a:stretch>
            <a:fillRect/>
          </a:stretch>
        </p:blipFill>
        <p:spPr bwMode="auto">
          <a:xfrm>
            <a:off x="3886200" y="1828800"/>
            <a:ext cx="1374775" cy="16589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fade">
                                      <p:cBhvr>
                                        <p:cTn id="7" dur="1000"/>
                                        <p:tgtEl>
                                          <p:spTgt spid="52227">
                                            <p:txEl>
                                              <p:pRg st="0" end="0"/>
                                            </p:txEl>
                                          </p:spTgt>
                                        </p:tgtEl>
                                      </p:cBhvr>
                                    </p:animEffect>
                                    <p:anim calcmode="lin" valueType="num">
                                      <p:cBhvr>
                                        <p:cTn id="8" dur="10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222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5"/>
          <p:cNvSpPr>
            <a:spLocks noGrp="1" noChangeArrowheads="1"/>
          </p:cNvSpPr>
          <p:nvPr>
            <p:ph type="title"/>
          </p:nvPr>
        </p:nvSpPr>
        <p:spPr/>
        <p:txBody>
          <a:bodyPr/>
          <a:lstStyle/>
          <a:p>
            <a:pPr eaLnBrk="1" hangingPunct="1"/>
            <a:endParaRPr lang="en-US" smtClean="0"/>
          </a:p>
        </p:txBody>
      </p:sp>
      <p:pic>
        <p:nvPicPr>
          <p:cNvPr id="49155" name="05_ChevyCobalt_HSF.wmv">
            <a:hlinkClick r:id="" action="ppaction://media"/>
          </p:cNvPr>
          <p:cNvPicPr>
            <a:picLocks noChangeAspect="1" noChangeArrowheads="1"/>
          </p:cNvPicPr>
          <p:nvPr>
            <p:ph idx="1"/>
            <a:quickTimeFile r:link="rId1"/>
          </p:nvPr>
        </p:nvPicPr>
        <p:blipFill>
          <a:blip r:embed="rId3"/>
          <a:srcRect/>
          <a:stretch>
            <a:fillRect/>
          </a:stretch>
        </p:blipFill>
        <p:spPr>
          <a:xfrm>
            <a:off x="0" y="0"/>
            <a:ext cx="9144000" cy="6858000"/>
          </a:xfrm>
        </p:spPr>
      </p:pic>
    </p:spTree>
  </p:cSld>
  <p:clrMapOvr>
    <a:masterClrMapping/>
  </p:clrMapOvr>
  <p:transition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366" fill="hold"/>
                                        <p:tgtEl>
                                          <p:spTgt spid="4915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9155"/>
                </p:tgtEl>
              </p:cMediaNode>
            </p:video>
            <p:seq concurrent="1" nextAc="seek">
              <p:cTn id="8" restart="whenNotActive" fill="hold" evtFilter="cancelBubble" nodeType="interactiveSeq">
                <p:stCondLst>
                  <p:cond evt="onClick" delay="0">
                    <p:tgtEl>
                      <p:spTgt spid="4915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9155"/>
                                        </p:tgtEl>
                                      </p:cBhvr>
                                    </p:cmd>
                                  </p:childTnLst>
                                </p:cTn>
                              </p:par>
                            </p:childTnLst>
                          </p:cTn>
                        </p:par>
                      </p:childTnLst>
                    </p:cTn>
                  </p:par>
                </p:childTnLst>
              </p:cTn>
              <p:nextCondLst>
                <p:cond evt="onClick" delay="0">
                  <p:tgtEl>
                    <p:spTgt spid="49155"/>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152400"/>
            <a:ext cx="8229600" cy="762000"/>
          </a:xfrm>
        </p:spPr>
        <p:txBody>
          <a:bodyPr/>
          <a:lstStyle/>
          <a:p>
            <a:pPr eaLnBrk="1" hangingPunct="1"/>
            <a:r>
              <a:rPr lang="en-US" smtClean="0">
                <a:latin typeface="Bookman Old Style" pitchFamily="-107" charset="0"/>
              </a:rPr>
              <a:t>Review</a:t>
            </a:r>
          </a:p>
        </p:txBody>
      </p:sp>
      <p:sp>
        <p:nvSpPr>
          <p:cNvPr id="81923" name="Text Box 3"/>
          <p:cNvSpPr txBox="1">
            <a:spLocks noChangeArrowheads="1"/>
          </p:cNvSpPr>
          <p:nvPr/>
        </p:nvSpPr>
        <p:spPr bwMode="auto">
          <a:xfrm>
            <a:off x="762000" y="990600"/>
            <a:ext cx="3352800" cy="457200"/>
          </a:xfrm>
          <a:prstGeom prst="rect">
            <a:avLst/>
          </a:prstGeom>
          <a:noFill/>
          <a:ln w="9525">
            <a:noFill/>
            <a:miter lim="800000"/>
            <a:headEnd/>
            <a:tailEnd/>
          </a:ln>
        </p:spPr>
        <p:txBody>
          <a:bodyPr>
            <a:spAutoFit/>
          </a:bodyPr>
          <a:lstStyle/>
          <a:p>
            <a:pPr>
              <a:spcBef>
                <a:spcPct val="50000"/>
              </a:spcBef>
            </a:pPr>
            <a:r>
              <a:rPr lang="en-US" sz="2400" b="0">
                <a:latin typeface="Bookman Old Style" pitchFamily="-107" charset="0"/>
              </a:rPr>
              <a:t>Newton’s First Law:</a:t>
            </a:r>
          </a:p>
        </p:txBody>
      </p:sp>
      <p:sp>
        <p:nvSpPr>
          <p:cNvPr id="81924" name="Text Box 4"/>
          <p:cNvSpPr txBox="1">
            <a:spLocks noChangeArrowheads="1"/>
          </p:cNvSpPr>
          <p:nvPr/>
        </p:nvSpPr>
        <p:spPr bwMode="auto">
          <a:xfrm>
            <a:off x="2362200" y="1600200"/>
            <a:ext cx="6781800" cy="968375"/>
          </a:xfrm>
          <a:prstGeom prst="rect">
            <a:avLst/>
          </a:prstGeom>
          <a:noFill/>
          <a:ln w="9525">
            <a:noFill/>
            <a:miter lim="800000"/>
            <a:headEnd/>
            <a:tailEnd/>
          </a:ln>
        </p:spPr>
        <p:txBody>
          <a:bodyPr>
            <a:spAutoFit/>
          </a:bodyPr>
          <a:lstStyle/>
          <a:p>
            <a:pPr>
              <a:lnSpc>
                <a:spcPct val="80000"/>
              </a:lnSpc>
              <a:spcBef>
                <a:spcPct val="20000"/>
              </a:spcBef>
            </a:pPr>
            <a:r>
              <a:rPr lang="en-US" sz="2400" b="0">
                <a:latin typeface="Bookman Old Style" pitchFamily="-107" charset="0"/>
              </a:rPr>
              <a:t>Objects in motion tend to stay in motion and objects at rest tend to stay at rest unless acted upon by an unbalanced force.</a:t>
            </a:r>
          </a:p>
        </p:txBody>
      </p:sp>
      <p:sp>
        <p:nvSpPr>
          <p:cNvPr id="81925" name="Text Box 5"/>
          <p:cNvSpPr txBox="1">
            <a:spLocks noChangeArrowheads="1"/>
          </p:cNvSpPr>
          <p:nvPr/>
        </p:nvSpPr>
        <p:spPr bwMode="auto">
          <a:xfrm>
            <a:off x="762000" y="2895600"/>
            <a:ext cx="3581400" cy="457200"/>
          </a:xfrm>
          <a:prstGeom prst="rect">
            <a:avLst/>
          </a:prstGeom>
          <a:noFill/>
          <a:ln w="9525">
            <a:noFill/>
            <a:miter lim="800000"/>
            <a:headEnd/>
            <a:tailEnd/>
          </a:ln>
        </p:spPr>
        <p:txBody>
          <a:bodyPr>
            <a:spAutoFit/>
          </a:bodyPr>
          <a:lstStyle/>
          <a:p>
            <a:pPr>
              <a:spcBef>
                <a:spcPct val="50000"/>
              </a:spcBef>
            </a:pPr>
            <a:r>
              <a:rPr lang="en-US" sz="2400" b="0">
                <a:latin typeface="Bookman Old Style" pitchFamily="-107" charset="0"/>
              </a:rPr>
              <a:t>Newton’s Second Law:</a:t>
            </a:r>
          </a:p>
        </p:txBody>
      </p:sp>
      <p:sp>
        <p:nvSpPr>
          <p:cNvPr id="81926" name="Text Box 6"/>
          <p:cNvSpPr txBox="1">
            <a:spLocks noChangeArrowheads="1"/>
          </p:cNvSpPr>
          <p:nvPr/>
        </p:nvSpPr>
        <p:spPr bwMode="auto">
          <a:xfrm>
            <a:off x="2362200" y="3581400"/>
            <a:ext cx="5943600" cy="676275"/>
          </a:xfrm>
          <a:prstGeom prst="rect">
            <a:avLst/>
          </a:prstGeom>
          <a:noFill/>
          <a:ln w="9525">
            <a:noFill/>
            <a:miter lim="800000"/>
            <a:headEnd/>
            <a:tailEnd/>
          </a:ln>
        </p:spPr>
        <p:txBody>
          <a:bodyPr>
            <a:spAutoFit/>
          </a:bodyPr>
          <a:lstStyle/>
          <a:p>
            <a:pPr>
              <a:lnSpc>
                <a:spcPct val="80000"/>
              </a:lnSpc>
              <a:spcBef>
                <a:spcPct val="20000"/>
              </a:spcBef>
            </a:pPr>
            <a:r>
              <a:rPr lang="en-US" sz="2400" b="0">
                <a:latin typeface="Bookman Old Style" pitchFamily="-107" charset="0"/>
              </a:rPr>
              <a:t>Force equals mass times acceleration (F = ma).</a:t>
            </a:r>
          </a:p>
        </p:txBody>
      </p:sp>
      <p:sp>
        <p:nvSpPr>
          <p:cNvPr id="81927" name="Text Box 7"/>
          <p:cNvSpPr txBox="1">
            <a:spLocks noChangeArrowheads="1"/>
          </p:cNvSpPr>
          <p:nvPr/>
        </p:nvSpPr>
        <p:spPr bwMode="auto">
          <a:xfrm>
            <a:off x="762000" y="4648200"/>
            <a:ext cx="3276600" cy="457200"/>
          </a:xfrm>
          <a:prstGeom prst="rect">
            <a:avLst/>
          </a:prstGeom>
          <a:noFill/>
          <a:ln w="9525">
            <a:noFill/>
            <a:miter lim="800000"/>
            <a:headEnd/>
            <a:tailEnd/>
          </a:ln>
        </p:spPr>
        <p:txBody>
          <a:bodyPr>
            <a:spAutoFit/>
          </a:bodyPr>
          <a:lstStyle/>
          <a:p>
            <a:pPr>
              <a:spcBef>
                <a:spcPct val="50000"/>
              </a:spcBef>
            </a:pPr>
            <a:r>
              <a:rPr lang="en-US" sz="2400" b="0">
                <a:latin typeface="Bookman Old Style" pitchFamily="-107" charset="0"/>
              </a:rPr>
              <a:t>Newton’s Third Law:</a:t>
            </a:r>
          </a:p>
        </p:txBody>
      </p:sp>
      <p:sp>
        <p:nvSpPr>
          <p:cNvPr id="81928" name="Text Box 8"/>
          <p:cNvSpPr txBox="1">
            <a:spLocks noChangeArrowheads="1"/>
          </p:cNvSpPr>
          <p:nvPr/>
        </p:nvSpPr>
        <p:spPr bwMode="auto">
          <a:xfrm>
            <a:off x="2362200" y="5334000"/>
            <a:ext cx="6781800" cy="822325"/>
          </a:xfrm>
          <a:prstGeom prst="rect">
            <a:avLst/>
          </a:prstGeom>
          <a:noFill/>
          <a:ln w="9525">
            <a:noFill/>
            <a:miter lim="800000"/>
            <a:headEnd/>
            <a:tailEnd/>
          </a:ln>
        </p:spPr>
        <p:txBody>
          <a:bodyPr>
            <a:spAutoFit/>
          </a:bodyPr>
          <a:lstStyle/>
          <a:p>
            <a:pPr>
              <a:spcBef>
                <a:spcPct val="20000"/>
              </a:spcBef>
            </a:pPr>
            <a:r>
              <a:rPr lang="en-US" sz="2400" b="0">
                <a:latin typeface="Bookman Old Style" pitchFamily="-107" charset="0"/>
              </a:rPr>
              <a:t>For every action there is an equal and opposite reaction.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1923"/>
                                        </p:tgtEl>
                                        <p:attrNameLst>
                                          <p:attrName>style.visibility</p:attrName>
                                        </p:attrNameLst>
                                      </p:cBhvr>
                                      <p:to>
                                        <p:strVal val="visible"/>
                                      </p:to>
                                    </p:set>
                                    <p:animEffect transition="in" filter="fade">
                                      <p:cBhvr>
                                        <p:cTn id="7" dur="1000"/>
                                        <p:tgtEl>
                                          <p:spTgt spid="81923"/>
                                        </p:tgtEl>
                                      </p:cBhvr>
                                    </p:animEffect>
                                    <p:anim calcmode="lin" valueType="num">
                                      <p:cBhvr>
                                        <p:cTn id="8" dur="1000" fill="hold"/>
                                        <p:tgtEl>
                                          <p:spTgt spid="81923"/>
                                        </p:tgtEl>
                                        <p:attrNameLst>
                                          <p:attrName>ppt_x</p:attrName>
                                        </p:attrNameLst>
                                      </p:cBhvr>
                                      <p:tavLst>
                                        <p:tav tm="0">
                                          <p:val>
                                            <p:strVal val="#ppt_x"/>
                                          </p:val>
                                        </p:tav>
                                        <p:tav tm="100000">
                                          <p:val>
                                            <p:strVal val="#ppt_x"/>
                                          </p:val>
                                        </p:tav>
                                      </p:tavLst>
                                    </p:anim>
                                    <p:anim calcmode="lin" valueType="num">
                                      <p:cBhvr>
                                        <p:cTn id="9" dur="1000" fill="hold"/>
                                        <p:tgtEl>
                                          <p:spTgt spid="819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1924"/>
                                        </p:tgtEl>
                                        <p:attrNameLst>
                                          <p:attrName>style.visibility</p:attrName>
                                        </p:attrNameLst>
                                      </p:cBhvr>
                                      <p:to>
                                        <p:strVal val="visible"/>
                                      </p:to>
                                    </p:set>
                                    <p:animEffect transition="in" filter="fade">
                                      <p:cBhvr>
                                        <p:cTn id="14" dur="1000"/>
                                        <p:tgtEl>
                                          <p:spTgt spid="81924"/>
                                        </p:tgtEl>
                                      </p:cBhvr>
                                    </p:animEffect>
                                    <p:anim calcmode="lin" valueType="num">
                                      <p:cBhvr>
                                        <p:cTn id="15" dur="1000" fill="hold"/>
                                        <p:tgtEl>
                                          <p:spTgt spid="81924"/>
                                        </p:tgtEl>
                                        <p:attrNameLst>
                                          <p:attrName>ppt_x</p:attrName>
                                        </p:attrNameLst>
                                      </p:cBhvr>
                                      <p:tavLst>
                                        <p:tav tm="0">
                                          <p:val>
                                            <p:strVal val="#ppt_x"/>
                                          </p:val>
                                        </p:tav>
                                        <p:tav tm="100000">
                                          <p:val>
                                            <p:strVal val="#ppt_x"/>
                                          </p:val>
                                        </p:tav>
                                      </p:tavLst>
                                    </p:anim>
                                    <p:anim calcmode="lin" valueType="num">
                                      <p:cBhvr>
                                        <p:cTn id="16" dur="1000" fill="hold"/>
                                        <p:tgtEl>
                                          <p:spTgt spid="8192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1925"/>
                                        </p:tgtEl>
                                        <p:attrNameLst>
                                          <p:attrName>style.visibility</p:attrName>
                                        </p:attrNameLst>
                                      </p:cBhvr>
                                      <p:to>
                                        <p:strVal val="visible"/>
                                      </p:to>
                                    </p:set>
                                    <p:animEffect transition="in" filter="fade">
                                      <p:cBhvr>
                                        <p:cTn id="21" dur="1000"/>
                                        <p:tgtEl>
                                          <p:spTgt spid="81925"/>
                                        </p:tgtEl>
                                      </p:cBhvr>
                                    </p:animEffect>
                                    <p:anim calcmode="lin" valueType="num">
                                      <p:cBhvr>
                                        <p:cTn id="22" dur="1000" fill="hold"/>
                                        <p:tgtEl>
                                          <p:spTgt spid="81925"/>
                                        </p:tgtEl>
                                        <p:attrNameLst>
                                          <p:attrName>ppt_x</p:attrName>
                                        </p:attrNameLst>
                                      </p:cBhvr>
                                      <p:tavLst>
                                        <p:tav tm="0">
                                          <p:val>
                                            <p:strVal val="#ppt_x"/>
                                          </p:val>
                                        </p:tav>
                                        <p:tav tm="100000">
                                          <p:val>
                                            <p:strVal val="#ppt_x"/>
                                          </p:val>
                                        </p:tav>
                                      </p:tavLst>
                                    </p:anim>
                                    <p:anim calcmode="lin" valueType="num">
                                      <p:cBhvr>
                                        <p:cTn id="23" dur="1000" fill="hold"/>
                                        <p:tgtEl>
                                          <p:spTgt spid="8192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1926"/>
                                        </p:tgtEl>
                                        <p:attrNameLst>
                                          <p:attrName>style.visibility</p:attrName>
                                        </p:attrNameLst>
                                      </p:cBhvr>
                                      <p:to>
                                        <p:strVal val="visible"/>
                                      </p:to>
                                    </p:set>
                                    <p:animEffect transition="in" filter="fade">
                                      <p:cBhvr>
                                        <p:cTn id="28" dur="1000"/>
                                        <p:tgtEl>
                                          <p:spTgt spid="81926"/>
                                        </p:tgtEl>
                                      </p:cBhvr>
                                    </p:animEffect>
                                    <p:anim calcmode="lin" valueType="num">
                                      <p:cBhvr>
                                        <p:cTn id="29" dur="1000" fill="hold"/>
                                        <p:tgtEl>
                                          <p:spTgt spid="81926"/>
                                        </p:tgtEl>
                                        <p:attrNameLst>
                                          <p:attrName>ppt_x</p:attrName>
                                        </p:attrNameLst>
                                      </p:cBhvr>
                                      <p:tavLst>
                                        <p:tav tm="0">
                                          <p:val>
                                            <p:strVal val="#ppt_x"/>
                                          </p:val>
                                        </p:tav>
                                        <p:tav tm="100000">
                                          <p:val>
                                            <p:strVal val="#ppt_x"/>
                                          </p:val>
                                        </p:tav>
                                      </p:tavLst>
                                    </p:anim>
                                    <p:anim calcmode="lin" valueType="num">
                                      <p:cBhvr>
                                        <p:cTn id="30" dur="1000" fill="hold"/>
                                        <p:tgtEl>
                                          <p:spTgt spid="8192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1927"/>
                                        </p:tgtEl>
                                        <p:attrNameLst>
                                          <p:attrName>style.visibility</p:attrName>
                                        </p:attrNameLst>
                                      </p:cBhvr>
                                      <p:to>
                                        <p:strVal val="visible"/>
                                      </p:to>
                                    </p:set>
                                    <p:animEffect transition="in" filter="fade">
                                      <p:cBhvr>
                                        <p:cTn id="35" dur="1000"/>
                                        <p:tgtEl>
                                          <p:spTgt spid="81927"/>
                                        </p:tgtEl>
                                      </p:cBhvr>
                                    </p:animEffect>
                                    <p:anim calcmode="lin" valueType="num">
                                      <p:cBhvr>
                                        <p:cTn id="36" dur="1000" fill="hold"/>
                                        <p:tgtEl>
                                          <p:spTgt spid="81927"/>
                                        </p:tgtEl>
                                        <p:attrNameLst>
                                          <p:attrName>ppt_x</p:attrName>
                                        </p:attrNameLst>
                                      </p:cBhvr>
                                      <p:tavLst>
                                        <p:tav tm="0">
                                          <p:val>
                                            <p:strVal val="#ppt_x"/>
                                          </p:val>
                                        </p:tav>
                                        <p:tav tm="100000">
                                          <p:val>
                                            <p:strVal val="#ppt_x"/>
                                          </p:val>
                                        </p:tav>
                                      </p:tavLst>
                                    </p:anim>
                                    <p:anim calcmode="lin" valueType="num">
                                      <p:cBhvr>
                                        <p:cTn id="37" dur="1000" fill="hold"/>
                                        <p:tgtEl>
                                          <p:spTgt spid="8192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1928"/>
                                        </p:tgtEl>
                                        <p:attrNameLst>
                                          <p:attrName>style.visibility</p:attrName>
                                        </p:attrNameLst>
                                      </p:cBhvr>
                                      <p:to>
                                        <p:strVal val="visible"/>
                                      </p:to>
                                    </p:set>
                                    <p:animEffect transition="in" filter="fade">
                                      <p:cBhvr>
                                        <p:cTn id="42" dur="1000"/>
                                        <p:tgtEl>
                                          <p:spTgt spid="81928"/>
                                        </p:tgtEl>
                                      </p:cBhvr>
                                    </p:animEffect>
                                    <p:anim calcmode="lin" valueType="num">
                                      <p:cBhvr>
                                        <p:cTn id="43" dur="1000" fill="hold"/>
                                        <p:tgtEl>
                                          <p:spTgt spid="81928"/>
                                        </p:tgtEl>
                                        <p:attrNameLst>
                                          <p:attrName>ppt_x</p:attrName>
                                        </p:attrNameLst>
                                      </p:cBhvr>
                                      <p:tavLst>
                                        <p:tav tm="0">
                                          <p:val>
                                            <p:strVal val="#ppt_x"/>
                                          </p:val>
                                        </p:tav>
                                        <p:tav tm="100000">
                                          <p:val>
                                            <p:strVal val="#ppt_x"/>
                                          </p:val>
                                        </p:tav>
                                      </p:tavLst>
                                    </p:anim>
                                    <p:anim calcmode="lin" valueType="num">
                                      <p:cBhvr>
                                        <p:cTn id="44" dur="1000" fill="hold"/>
                                        <p:tgtEl>
                                          <p:spTgt spid="819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p:bldP spid="81924" grpId="0"/>
      <p:bldP spid="81925" grpId="0"/>
      <p:bldP spid="81926" grpId="0"/>
      <p:bldP spid="81927" grpId="0"/>
      <p:bldP spid="8192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Newton_3"/>
          <p:cNvPicPr>
            <a:picLocks noChangeAspect="1" noChangeArrowheads="1"/>
          </p:cNvPicPr>
          <p:nvPr/>
        </p:nvPicPr>
        <p:blipFill>
          <a:blip r:embed="rId3"/>
          <a:srcRect/>
          <a:stretch>
            <a:fillRect/>
          </a:stretch>
        </p:blipFill>
        <p:spPr bwMode="auto">
          <a:xfrm>
            <a:off x="0" y="1752600"/>
            <a:ext cx="3625850" cy="4851400"/>
          </a:xfrm>
          <a:prstGeom prst="rect">
            <a:avLst/>
          </a:prstGeom>
          <a:noFill/>
          <a:ln w="9525">
            <a:noFill/>
            <a:miter lim="800000"/>
            <a:headEnd/>
            <a:tailEnd/>
          </a:ln>
        </p:spPr>
      </p:pic>
      <p:sp>
        <p:nvSpPr>
          <p:cNvPr id="51203" name="WordArt 3"/>
          <p:cNvSpPr>
            <a:spLocks noChangeArrowheads="1" noChangeShapeType="1" noTextEdit="1"/>
          </p:cNvSpPr>
          <p:nvPr/>
        </p:nvSpPr>
        <p:spPr bwMode="auto">
          <a:xfrm>
            <a:off x="381000" y="304800"/>
            <a:ext cx="4419600" cy="1219200"/>
          </a:xfrm>
          <a:prstGeom prst="rect">
            <a:avLst/>
          </a:prstGeom>
        </p:spPr>
        <p:txBody>
          <a:bodyPr wrap="none" fromWordArt="1">
            <a:prstTxWarp prst="textPlain">
              <a:avLst>
                <a:gd name="adj" fmla="val 50000"/>
              </a:avLst>
            </a:prstTxWarp>
          </a:bodyPr>
          <a:lstStyle/>
          <a:p>
            <a:pPr algn="ctr"/>
            <a:r>
              <a:rPr lang="en-US" sz="60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Impact"/>
              </a:rPr>
              <a:t>Newton's Laws</a:t>
            </a:r>
          </a:p>
        </p:txBody>
      </p:sp>
      <p:pic>
        <p:nvPicPr>
          <p:cNvPr id="51204" name="1 - Science_Explosion_-_Direction,_Motion,_Speed[1].mp3">
            <a:hlinkClick r:id="" action="ppaction://media"/>
          </p:cNvPr>
          <p:cNvPicPr>
            <a:picLocks noRot="1" noChangeAspect="1" noChangeArrowheads="1"/>
          </p:cNvPicPr>
          <p:nvPr>
            <a:quickTimeFile r:link="rId1"/>
          </p:nvPr>
        </p:nvPicPr>
        <p:blipFill>
          <a:blip r:embed="rId4"/>
          <a:srcRect/>
          <a:stretch>
            <a:fillRect/>
          </a:stretch>
        </p:blipFill>
        <p:spPr bwMode="auto">
          <a:xfrm>
            <a:off x="228600" y="6248400"/>
            <a:ext cx="533400" cy="355600"/>
          </a:xfrm>
          <a:prstGeom prst="rect">
            <a:avLst/>
          </a:prstGeom>
          <a:noFill/>
          <a:ln w="9525">
            <a:noFill/>
            <a:miter lim="800000"/>
            <a:headEnd/>
            <a:tailEnd/>
          </a:ln>
        </p:spPr>
      </p:pic>
      <p:pic>
        <p:nvPicPr>
          <p:cNvPr id="84997" name="Picture 5" descr="HOM1"/>
          <p:cNvPicPr>
            <a:picLocks noChangeAspect="1" noChangeArrowheads="1"/>
          </p:cNvPicPr>
          <p:nvPr/>
        </p:nvPicPr>
        <p:blipFill>
          <a:blip r:embed="rId5"/>
          <a:srcRect/>
          <a:stretch>
            <a:fillRect/>
          </a:stretch>
        </p:blipFill>
        <p:spPr bwMode="auto">
          <a:xfrm>
            <a:off x="1219200" y="2362200"/>
            <a:ext cx="4495800" cy="4495800"/>
          </a:xfrm>
          <a:prstGeom prst="rect">
            <a:avLst/>
          </a:prstGeom>
          <a:noFill/>
          <a:ln w="9525">
            <a:noFill/>
            <a:miter lim="800000"/>
            <a:headEnd/>
            <a:tailEnd/>
          </a:ln>
        </p:spPr>
      </p:pic>
      <p:sp>
        <p:nvSpPr>
          <p:cNvPr id="84998" name="Text Box 6"/>
          <p:cNvSpPr txBox="1">
            <a:spLocks noChangeArrowheads="1"/>
          </p:cNvSpPr>
          <p:nvPr/>
        </p:nvSpPr>
        <p:spPr bwMode="auto">
          <a:xfrm>
            <a:off x="3803650" y="1905000"/>
            <a:ext cx="5187950" cy="3381375"/>
          </a:xfrm>
          <a:prstGeom prst="rect">
            <a:avLst/>
          </a:prstGeom>
          <a:noFill/>
          <a:ln w="9525">
            <a:noFill/>
            <a:miter lim="800000"/>
            <a:headEnd/>
            <a:tailEnd/>
          </a:ln>
        </p:spPr>
        <p:txBody>
          <a:bodyPr>
            <a:spAutoFit/>
          </a:bodyPr>
          <a:lstStyle/>
          <a:p>
            <a:r>
              <a:rPr lang="en-US" sz="2400"/>
              <a:t>1</a:t>
            </a:r>
            <a:r>
              <a:rPr lang="en-US" sz="2400" baseline="30000"/>
              <a:t>st</a:t>
            </a:r>
            <a:r>
              <a:rPr lang="en-US" sz="2400"/>
              <a:t>law:  Homer is large and has much mass, therefore he has much inertia. Friction and gravity oppose his motion.</a:t>
            </a:r>
          </a:p>
          <a:p>
            <a:endParaRPr lang="en-US" sz="2400"/>
          </a:p>
          <a:p>
            <a:endParaRPr lang="en-US"/>
          </a:p>
          <a:p>
            <a:endParaRPr lang="en-US"/>
          </a:p>
        </p:txBody>
      </p:sp>
      <p:sp>
        <p:nvSpPr>
          <p:cNvPr id="84999" name="Text Box 7"/>
          <p:cNvSpPr txBox="1">
            <a:spLocks noChangeArrowheads="1"/>
          </p:cNvSpPr>
          <p:nvPr/>
        </p:nvSpPr>
        <p:spPr bwMode="auto">
          <a:xfrm>
            <a:off x="3886200" y="3886200"/>
            <a:ext cx="4953000" cy="1200150"/>
          </a:xfrm>
          <a:prstGeom prst="rect">
            <a:avLst/>
          </a:prstGeom>
          <a:noFill/>
          <a:ln w="9525">
            <a:noFill/>
            <a:miter lim="800000"/>
            <a:headEnd/>
            <a:tailEnd/>
          </a:ln>
        </p:spPr>
        <p:txBody>
          <a:bodyPr>
            <a:spAutoFit/>
          </a:bodyPr>
          <a:lstStyle/>
          <a:p>
            <a:r>
              <a:rPr lang="en-US" sz="2400"/>
              <a:t>2</a:t>
            </a:r>
            <a:r>
              <a:rPr lang="en-US" sz="2400" baseline="30000"/>
              <a:t>nd</a:t>
            </a:r>
            <a:r>
              <a:rPr lang="en-US" sz="2400"/>
              <a:t> law: Homer’s mass x 9.8 m/s/s equals his weight, which is a force. </a:t>
            </a:r>
          </a:p>
        </p:txBody>
      </p:sp>
      <p:sp>
        <p:nvSpPr>
          <p:cNvPr id="85000" name="Text Box 8"/>
          <p:cNvSpPr txBox="1">
            <a:spLocks noChangeArrowheads="1"/>
          </p:cNvSpPr>
          <p:nvPr/>
        </p:nvSpPr>
        <p:spPr bwMode="auto">
          <a:xfrm>
            <a:off x="3810000" y="5257800"/>
            <a:ext cx="5045075" cy="1187450"/>
          </a:xfrm>
          <a:prstGeom prst="rect">
            <a:avLst/>
          </a:prstGeom>
          <a:noFill/>
          <a:ln w="9525">
            <a:noFill/>
            <a:miter lim="800000"/>
            <a:headEnd/>
            <a:tailEnd/>
          </a:ln>
        </p:spPr>
        <p:txBody>
          <a:bodyPr>
            <a:spAutoFit/>
          </a:bodyPr>
          <a:lstStyle/>
          <a:p>
            <a:r>
              <a:rPr lang="en-US" sz="2400"/>
              <a:t>3</a:t>
            </a:r>
            <a:r>
              <a:rPr lang="en-US" sz="2400" baseline="30000"/>
              <a:t>rd</a:t>
            </a:r>
            <a:r>
              <a:rPr lang="en-US" sz="2400"/>
              <a:t> law: Homer pushes against the ground and it pushes back.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4997"/>
                                        </p:tgtEl>
                                        <p:attrNameLst>
                                          <p:attrName>style.visibility</p:attrName>
                                        </p:attrNameLst>
                                      </p:cBhvr>
                                      <p:to>
                                        <p:strVal val="visible"/>
                                      </p:to>
                                    </p:set>
                                    <p:animEffect transition="in" filter="fade">
                                      <p:cBhvr>
                                        <p:cTn id="7" dur="2000"/>
                                        <p:tgtEl>
                                          <p:spTgt spid="8499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4998">
                                            <p:txEl>
                                              <p:pRg st="0" end="0"/>
                                            </p:txEl>
                                          </p:spTgt>
                                        </p:tgtEl>
                                        <p:attrNameLst>
                                          <p:attrName>style.visibility</p:attrName>
                                        </p:attrNameLst>
                                      </p:cBhvr>
                                      <p:to>
                                        <p:strVal val="visible"/>
                                      </p:to>
                                    </p:set>
                                    <p:animEffect transition="in" filter="box(in)">
                                      <p:cBhvr>
                                        <p:cTn id="12" dur="500"/>
                                        <p:tgtEl>
                                          <p:spTgt spid="8499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84999">
                                            <p:txEl>
                                              <p:pRg st="0" end="0"/>
                                            </p:txEl>
                                          </p:spTgt>
                                        </p:tgtEl>
                                        <p:attrNameLst>
                                          <p:attrName>style.visibility</p:attrName>
                                        </p:attrNameLst>
                                      </p:cBhvr>
                                      <p:to>
                                        <p:strVal val="visible"/>
                                      </p:to>
                                    </p:set>
                                    <p:animEffect transition="in" filter="diamond(in)">
                                      <p:cBhvr>
                                        <p:cTn id="17" dur="2000"/>
                                        <p:tgtEl>
                                          <p:spTgt spid="8499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5000">
                                            <p:txEl>
                                              <p:pRg st="0" end="0"/>
                                            </p:txEl>
                                          </p:spTgt>
                                        </p:tgtEl>
                                        <p:attrNameLst>
                                          <p:attrName>style.visibility</p:attrName>
                                        </p:attrNameLst>
                                      </p:cBhvr>
                                      <p:to>
                                        <p:strVal val="visible"/>
                                      </p:to>
                                    </p:set>
                                    <p:anim calcmode="lin" valueType="num">
                                      <p:cBhvr additive="base">
                                        <p:cTn id="22" dur="500" fill="hold"/>
                                        <p:tgtEl>
                                          <p:spTgt spid="85000">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500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p:cTn id="24" fill="hold" display="0">
                  <p:stCondLst>
                    <p:cond delay="indefinite"/>
                  </p:stCondLst>
                  <p:endCondLst>
                    <p:cond evt="onNext" delay="0">
                      <p:tgtEl>
                        <p:sldTgt/>
                      </p:tgtEl>
                    </p:cond>
                    <p:cond evt="onPrev" delay="0">
                      <p:tgtEl>
                        <p:sldTgt/>
                      </p:tgtEl>
                    </p:cond>
                  </p:endCondLst>
                </p:cTn>
                <p:tgtEl>
                  <p:spTgt spid="51204"/>
                </p:tgtEl>
              </p:cMediaNode>
            </p:video>
            <p:seq concurrent="1" nextAc="seek">
              <p:cTn id="25" restart="whenNotActive" fill="hold" evtFilter="cancelBubble" nodeType="interactiveSeq">
                <p:stCondLst>
                  <p:cond evt="onClick" delay="0">
                    <p:tgtEl>
                      <p:spTgt spid="51204"/>
                    </p:tgtEl>
                  </p:cond>
                </p:stCondLst>
                <p:endSync evt="end" delay="0">
                  <p:rtn val="all"/>
                </p:endSync>
                <p:childTnLst>
                  <p:par>
                    <p:cTn id="26" fill="hold">
                      <p:stCondLst>
                        <p:cond delay="indefinite"/>
                      </p:stCondLst>
                      <p:childTnLst>
                        <p:par>
                          <p:cTn id="27" fill="hold">
                            <p:stCondLst>
                              <p:cond delay="0"/>
                            </p:stCondLst>
                            <p:childTnLst>
                              <p:par>
                                <p:cTn id="28" presetID="2" presetClass="mediacall" presetSubtype="0" fill="hold" nodeType="clickEffect">
                                  <p:stCondLst>
                                    <p:cond delay="0"/>
                                  </p:stCondLst>
                                  <p:childTnLst>
                                    <p:cmd type="call" cmd="togglePause">
                                      <p:cBhvr>
                                        <p:cTn id="29" dur="1" fill="hold"/>
                                        <p:tgtEl>
                                          <p:spTgt spid="51204"/>
                                        </p:tgtEl>
                                      </p:cBhvr>
                                    </p:cmd>
                                  </p:childTnLst>
                                </p:cTn>
                              </p:par>
                            </p:childTnLst>
                          </p:cTn>
                        </p:par>
                      </p:childTnLst>
                    </p:cTn>
                  </p:par>
                </p:childTnLst>
              </p:cTn>
              <p:nextCondLst>
                <p:cond evt="onClick" delay="0">
                  <p:tgtEl>
                    <p:spTgt spid="5120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Balanced Force</a:t>
            </a:r>
          </a:p>
        </p:txBody>
      </p:sp>
      <p:pic>
        <p:nvPicPr>
          <p:cNvPr id="19459" name="Picture 3"/>
          <p:cNvPicPr>
            <a:picLocks noChangeAspect="1" noChangeArrowheads="1"/>
          </p:cNvPicPr>
          <p:nvPr>
            <p:ph type="body" idx="1"/>
          </p:nvPr>
        </p:nvPicPr>
        <p:blipFill>
          <a:blip r:embed="rId2"/>
          <a:srcRect/>
          <a:stretch>
            <a:fillRect/>
          </a:stretch>
        </p:blipFill>
        <p:spPr>
          <a:xfrm>
            <a:off x="381000" y="1600200"/>
            <a:ext cx="8229600" cy="4525963"/>
          </a:xfrm>
        </p:spPr>
      </p:pic>
      <p:sp>
        <p:nvSpPr>
          <p:cNvPr id="19460" name="Rectangle 5"/>
          <p:cNvSpPr>
            <a:spLocks noChangeArrowheads="1"/>
          </p:cNvSpPr>
          <p:nvPr/>
        </p:nvSpPr>
        <p:spPr bwMode="auto">
          <a:xfrm>
            <a:off x="381000" y="3810000"/>
            <a:ext cx="8153400" cy="2286000"/>
          </a:xfrm>
          <a:prstGeom prst="rect">
            <a:avLst/>
          </a:prstGeom>
          <a:solidFill>
            <a:schemeClr val="accent1"/>
          </a:solidFill>
          <a:ln w="9525">
            <a:solidFill>
              <a:schemeClr val="tx1"/>
            </a:solidFill>
            <a:miter lim="800000"/>
            <a:headEnd/>
            <a:tailEnd/>
          </a:ln>
        </p:spPr>
        <p:txBody>
          <a:bodyPr wrap="none" anchor="ctr"/>
          <a:lstStyle/>
          <a:p>
            <a:pPr algn="ctr"/>
            <a:r>
              <a:rPr lang="en-US"/>
              <a:t>Equal forces in opposite </a:t>
            </a:r>
          </a:p>
          <a:p>
            <a:pPr algn="ctr"/>
            <a:r>
              <a:rPr lang="en-US"/>
              <a:t>directions produce no motion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5"/>
          <p:cNvPicPr>
            <a:picLocks noChangeAspect="1" noChangeArrowheads="1"/>
          </p:cNvPicPr>
          <p:nvPr>
            <p:ph type="body" idx="1"/>
          </p:nvPr>
        </p:nvPicPr>
        <p:blipFill>
          <a:blip r:embed="rId2"/>
          <a:srcRect/>
          <a:stretch>
            <a:fillRect/>
          </a:stretch>
        </p:blipFill>
        <p:spPr>
          <a:xfrm>
            <a:off x="609600" y="1752600"/>
            <a:ext cx="7924800" cy="4789488"/>
          </a:xfrm>
          <a:noFill/>
        </p:spPr>
      </p:pic>
      <p:sp>
        <p:nvSpPr>
          <p:cNvPr id="20483" name="Rectangle 2"/>
          <p:cNvSpPr>
            <a:spLocks noGrp="1" noChangeArrowheads="1"/>
          </p:cNvSpPr>
          <p:nvPr>
            <p:ph type="title"/>
          </p:nvPr>
        </p:nvSpPr>
        <p:spPr/>
        <p:txBody>
          <a:bodyPr/>
          <a:lstStyle/>
          <a:p>
            <a:pPr eaLnBrk="1" hangingPunct="1"/>
            <a:r>
              <a:rPr lang="en-US" smtClean="0"/>
              <a:t>Unbalanced Forces</a:t>
            </a:r>
          </a:p>
        </p:txBody>
      </p:sp>
      <p:sp>
        <p:nvSpPr>
          <p:cNvPr id="20484" name="Rectangle 4"/>
          <p:cNvSpPr>
            <a:spLocks noChangeArrowheads="1"/>
          </p:cNvSpPr>
          <p:nvPr/>
        </p:nvSpPr>
        <p:spPr bwMode="auto">
          <a:xfrm>
            <a:off x="609600" y="1676400"/>
            <a:ext cx="7924800" cy="2438400"/>
          </a:xfrm>
          <a:prstGeom prst="rect">
            <a:avLst/>
          </a:prstGeom>
          <a:solidFill>
            <a:schemeClr val="accent1"/>
          </a:solidFill>
          <a:ln w="9525">
            <a:solidFill>
              <a:schemeClr val="tx1"/>
            </a:solidFill>
            <a:miter lim="800000"/>
            <a:headEnd/>
            <a:tailEnd/>
          </a:ln>
        </p:spPr>
        <p:txBody>
          <a:bodyPr wrap="none" anchor="ctr"/>
          <a:lstStyle/>
          <a:p>
            <a:pPr algn="ctr"/>
            <a:r>
              <a:rPr lang="en-US"/>
              <a:t>Unequal opposing forces </a:t>
            </a:r>
          </a:p>
          <a:p>
            <a:pPr algn="ctr"/>
            <a:r>
              <a:rPr lang="en-US"/>
              <a:t>produce an unbalanced force</a:t>
            </a:r>
          </a:p>
          <a:p>
            <a:pPr algn="ctr"/>
            <a:r>
              <a:rPr lang="en-US"/>
              <a:t>causing motion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2800" smtClean="0">
                <a:latin typeface="Bookman Old Style" pitchFamily="-107" charset="0"/>
              </a:rPr>
              <a:t>If objects in motion tend to stay in motion, why don’t moving objects keep moving forever?</a:t>
            </a:r>
          </a:p>
        </p:txBody>
      </p:sp>
      <p:sp>
        <p:nvSpPr>
          <p:cNvPr id="83971" name="Text Box 3"/>
          <p:cNvSpPr txBox="1">
            <a:spLocks noChangeArrowheads="1"/>
          </p:cNvSpPr>
          <p:nvPr/>
        </p:nvSpPr>
        <p:spPr bwMode="auto">
          <a:xfrm>
            <a:off x="457200" y="1676400"/>
            <a:ext cx="8153400" cy="1116013"/>
          </a:xfrm>
          <a:prstGeom prst="rect">
            <a:avLst/>
          </a:prstGeom>
          <a:noFill/>
          <a:ln w="9525">
            <a:noFill/>
            <a:miter lim="800000"/>
            <a:headEnd/>
            <a:tailEnd/>
          </a:ln>
        </p:spPr>
        <p:txBody>
          <a:bodyPr>
            <a:spAutoFit/>
          </a:bodyPr>
          <a:lstStyle/>
          <a:p>
            <a:pPr algn="ctr">
              <a:lnSpc>
                <a:spcPct val="80000"/>
              </a:lnSpc>
              <a:spcBef>
                <a:spcPct val="20000"/>
              </a:spcBef>
            </a:pPr>
            <a:r>
              <a:rPr lang="en-US" sz="2800" b="0" i="1">
                <a:latin typeface="Bookman Old Style" pitchFamily="-107" charset="0"/>
              </a:rPr>
              <a:t>Things don’t keep moving forever because there’s almost always an unbalanced force acting upon them.</a:t>
            </a:r>
          </a:p>
        </p:txBody>
      </p:sp>
      <p:sp>
        <p:nvSpPr>
          <p:cNvPr id="83972" name="Text Box 4"/>
          <p:cNvSpPr txBox="1">
            <a:spLocks noChangeArrowheads="1"/>
          </p:cNvSpPr>
          <p:nvPr/>
        </p:nvSpPr>
        <p:spPr bwMode="auto">
          <a:xfrm>
            <a:off x="685800" y="3124200"/>
            <a:ext cx="5791200" cy="968375"/>
          </a:xfrm>
          <a:prstGeom prst="rect">
            <a:avLst/>
          </a:prstGeom>
          <a:noFill/>
          <a:ln w="9525">
            <a:noFill/>
            <a:miter lim="800000"/>
            <a:headEnd/>
            <a:tailEnd/>
          </a:ln>
        </p:spPr>
        <p:txBody>
          <a:bodyPr>
            <a:spAutoFit/>
          </a:bodyPr>
          <a:lstStyle/>
          <a:p>
            <a:pPr>
              <a:lnSpc>
                <a:spcPct val="80000"/>
              </a:lnSpc>
              <a:spcBef>
                <a:spcPct val="20000"/>
              </a:spcBef>
            </a:pPr>
            <a:r>
              <a:rPr lang="en-US" sz="2400" b="0">
                <a:latin typeface="Bookman Old Style" pitchFamily="-107" charset="0"/>
              </a:rPr>
              <a:t>A book sliding across a table slows down and stops because of the force of </a:t>
            </a:r>
            <a:r>
              <a:rPr lang="en-US" sz="2400" b="0" i="1">
                <a:latin typeface="Bookman Old Style" pitchFamily="-107" charset="0"/>
              </a:rPr>
              <a:t>friction</a:t>
            </a:r>
            <a:r>
              <a:rPr lang="en-US" sz="2400" b="0">
                <a:latin typeface="Bookman Old Style" pitchFamily="-107" charset="0"/>
              </a:rPr>
              <a:t>.</a:t>
            </a:r>
          </a:p>
        </p:txBody>
      </p:sp>
      <p:sp>
        <p:nvSpPr>
          <p:cNvPr id="83973" name="Text Box 5"/>
          <p:cNvSpPr txBox="1">
            <a:spLocks noChangeArrowheads="1"/>
          </p:cNvSpPr>
          <p:nvPr/>
        </p:nvSpPr>
        <p:spPr bwMode="auto">
          <a:xfrm>
            <a:off x="3352800" y="4953000"/>
            <a:ext cx="5791200" cy="1187450"/>
          </a:xfrm>
          <a:prstGeom prst="rect">
            <a:avLst/>
          </a:prstGeom>
          <a:noFill/>
          <a:ln w="9525">
            <a:noFill/>
            <a:miter lim="800000"/>
            <a:headEnd/>
            <a:tailEnd/>
          </a:ln>
        </p:spPr>
        <p:txBody>
          <a:bodyPr>
            <a:spAutoFit/>
          </a:bodyPr>
          <a:lstStyle/>
          <a:p>
            <a:pPr>
              <a:spcBef>
                <a:spcPct val="20000"/>
              </a:spcBef>
            </a:pPr>
            <a:r>
              <a:rPr lang="en-US" sz="2400" b="0">
                <a:latin typeface="Bookman Old Style" pitchFamily="-107" charset="0"/>
              </a:rPr>
              <a:t>If you throw a ball upwards it will eventually slow down and fall because of the force of </a:t>
            </a:r>
            <a:r>
              <a:rPr lang="en-US" sz="2400" b="0" i="1">
                <a:latin typeface="Bookman Old Style" pitchFamily="-107" charset="0"/>
              </a:rPr>
              <a:t>gravity</a:t>
            </a:r>
            <a:r>
              <a:rPr lang="en-US" sz="2400" b="0">
                <a:latin typeface="Bookman Old Style" pitchFamily="-107" charset="0"/>
              </a:rPr>
              <a:t>.</a:t>
            </a:r>
          </a:p>
        </p:txBody>
      </p:sp>
      <p:pic>
        <p:nvPicPr>
          <p:cNvPr id="83974" name="Picture 6" descr="MCj04040590000[1]"/>
          <p:cNvPicPr>
            <a:picLocks noChangeAspect="1" noChangeArrowheads="1"/>
          </p:cNvPicPr>
          <p:nvPr>
            <p:ph idx="1"/>
          </p:nvPr>
        </p:nvPicPr>
        <p:blipFill>
          <a:blip r:embed="rId2"/>
          <a:srcRect/>
          <a:stretch>
            <a:fillRect/>
          </a:stretch>
        </p:blipFill>
        <p:spPr>
          <a:xfrm>
            <a:off x="6629400" y="3124200"/>
            <a:ext cx="1600200" cy="1593850"/>
          </a:xfrm>
          <a:noFill/>
        </p:spPr>
      </p:pic>
      <p:pic>
        <p:nvPicPr>
          <p:cNvPr id="83975" name="Picture 7" descr="MPj03872050000[1]"/>
          <p:cNvPicPr>
            <a:picLocks noChangeAspect="1" noChangeArrowheads="1"/>
          </p:cNvPicPr>
          <p:nvPr/>
        </p:nvPicPr>
        <p:blipFill>
          <a:blip r:embed="rId3"/>
          <a:srcRect/>
          <a:stretch>
            <a:fillRect/>
          </a:stretch>
        </p:blipFill>
        <p:spPr bwMode="auto">
          <a:xfrm>
            <a:off x="685800" y="4572000"/>
            <a:ext cx="2286000" cy="1631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3971"/>
                                        </p:tgtEl>
                                        <p:attrNameLst>
                                          <p:attrName>style.visibility</p:attrName>
                                        </p:attrNameLst>
                                      </p:cBhvr>
                                      <p:to>
                                        <p:strVal val="visible"/>
                                      </p:to>
                                    </p:set>
                                    <p:animEffect transition="in" filter="fade">
                                      <p:cBhvr>
                                        <p:cTn id="7" dur="1000"/>
                                        <p:tgtEl>
                                          <p:spTgt spid="83971"/>
                                        </p:tgtEl>
                                      </p:cBhvr>
                                    </p:animEffect>
                                    <p:anim calcmode="lin" valueType="num">
                                      <p:cBhvr>
                                        <p:cTn id="8" dur="1000" fill="hold"/>
                                        <p:tgtEl>
                                          <p:spTgt spid="83971"/>
                                        </p:tgtEl>
                                        <p:attrNameLst>
                                          <p:attrName>ppt_x</p:attrName>
                                        </p:attrNameLst>
                                      </p:cBhvr>
                                      <p:tavLst>
                                        <p:tav tm="0">
                                          <p:val>
                                            <p:strVal val="#ppt_x"/>
                                          </p:val>
                                        </p:tav>
                                        <p:tav tm="100000">
                                          <p:val>
                                            <p:strVal val="#ppt_x"/>
                                          </p:val>
                                        </p:tav>
                                      </p:tavLst>
                                    </p:anim>
                                    <p:anim calcmode="lin" valueType="num">
                                      <p:cBhvr>
                                        <p:cTn id="9" dur="1000" fill="hold"/>
                                        <p:tgtEl>
                                          <p:spTgt spid="8397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3972"/>
                                        </p:tgtEl>
                                        <p:attrNameLst>
                                          <p:attrName>style.visibility</p:attrName>
                                        </p:attrNameLst>
                                      </p:cBhvr>
                                      <p:to>
                                        <p:strVal val="visible"/>
                                      </p:to>
                                    </p:set>
                                    <p:animEffect transition="in" filter="fade">
                                      <p:cBhvr>
                                        <p:cTn id="14" dur="1000"/>
                                        <p:tgtEl>
                                          <p:spTgt spid="83972"/>
                                        </p:tgtEl>
                                      </p:cBhvr>
                                    </p:animEffect>
                                    <p:anim calcmode="lin" valueType="num">
                                      <p:cBhvr>
                                        <p:cTn id="15" dur="1000" fill="hold"/>
                                        <p:tgtEl>
                                          <p:spTgt spid="83972"/>
                                        </p:tgtEl>
                                        <p:attrNameLst>
                                          <p:attrName>ppt_x</p:attrName>
                                        </p:attrNameLst>
                                      </p:cBhvr>
                                      <p:tavLst>
                                        <p:tav tm="0">
                                          <p:val>
                                            <p:strVal val="#ppt_x"/>
                                          </p:val>
                                        </p:tav>
                                        <p:tav tm="100000">
                                          <p:val>
                                            <p:strVal val="#ppt_x"/>
                                          </p:val>
                                        </p:tav>
                                      </p:tavLst>
                                    </p:anim>
                                    <p:anim calcmode="lin" valueType="num">
                                      <p:cBhvr>
                                        <p:cTn id="16" dur="1000" fill="hold"/>
                                        <p:tgtEl>
                                          <p:spTgt spid="8397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83974"/>
                                        </p:tgtEl>
                                        <p:attrNameLst>
                                          <p:attrName>style.visibility</p:attrName>
                                        </p:attrNameLst>
                                      </p:cBhvr>
                                      <p:to>
                                        <p:strVal val="visible"/>
                                      </p:to>
                                    </p:set>
                                    <p:animEffect transition="in" filter="fade">
                                      <p:cBhvr>
                                        <p:cTn id="19" dur="1000"/>
                                        <p:tgtEl>
                                          <p:spTgt spid="83974"/>
                                        </p:tgtEl>
                                      </p:cBhvr>
                                    </p:animEffect>
                                    <p:anim calcmode="lin" valueType="num">
                                      <p:cBhvr>
                                        <p:cTn id="20" dur="1000" fill="hold"/>
                                        <p:tgtEl>
                                          <p:spTgt spid="83974"/>
                                        </p:tgtEl>
                                        <p:attrNameLst>
                                          <p:attrName>ppt_x</p:attrName>
                                        </p:attrNameLst>
                                      </p:cBhvr>
                                      <p:tavLst>
                                        <p:tav tm="0">
                                          <p:val>
                                            <p:strVal val="#ppt_x"/>
                                          </p:val>
                                        </p:tav>
                                        <p:tav tm="100000">
                                          <p:val>
                                            <p:strVal val="#ppt_x"/>
                                          </p:val>
                                        </p:tav>
                                      </p:tavLst>
                                    </p:anim>
                                    <p:anim calcmode="lin" valueType="num">
                                      <p:cBhvr>
                                        <p:cTn id="21" dur="1000" fill="hold"/>
                                        <p:tgtEl>
                                          <p:spTgt spid="8397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3975"/>
                                        </p:tgtEl>
                                        <p:attrNameLst>
                                          <p:attrName>style.visibility</p:attrName>
                                        </p:attrNameLst>
                                      </p:cBhvr>
                                      <p:to>
                                        <p:strVal val="visible"/>
                                      </p:to>
                                    </p:set>
                                    <p:animEffect transition="in" filter="fade">
                                      <p:cBhvr>
                                        <p:cTn id="26" dur="1000"/>
                                        <p:tgtEl>
                                          <p:spTgt spid="83975"/>
                                        </p:tgtEl>
                                      </p:cBhvr>
                                    </p:animEffect>
                                    <p:anim calcmode="lin" valueType="num">
                                      <p:cBhvr>
                                        <p:cTn id="27" dur="1000" fill="hold"/>
                                        <p:tgtEl>
                                          <p:spTgt spid="83975"/>
                                        </p:tgtEl>
                                        <p:attrNameLst>
                                          <p:attrName>ppt_x</p:attrName>
                                        </p:attrNameLst>
                                      </p:cBhvr>
                                      <p:tavLst>
                                        <p:tav tm="0">
                                          <p:val>
                                            <p:strVal val="#ppt_x"/>
                                          </p:val>
                                        </p:tav>
                                        <p:tav tm="100000">
                                          <p:val>
                                            <p:strVal val="#ppt_x"/>
                                          </p:val>
                                        </p:tav>
                                      </p:tavLst>
                                    </p:anim>
                                    <p:anim calcmode="lin" valueType="num">
                                      <p:cBhvr>
                                        <p:cTn id="28" dur="1000" fill="hold"/>
                                        <p:tgtEl>
                                          <p:spTgt spid="8397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83973"/>
                                        </p:tgtEl>
                                        <p:attrNameLst>
                                          <p:attrName>style.visibility</p:attrName>
                                        </p:attrNameLst>
                                      </p:cBhvr>
                                      <p:to>
                                        <p:strVal val="visible"/>
                                      </p:to>
                                    </p:set>
                                    <p:animEffect transition="in" filter="fade">
                                      <p:cBhvr>
                                        <p:cTn id="31" dur="1000"/>
                                        <p:tgtEl>
                                          <p:spTgt spid="83973"/>
                                        </p:tgtEl>
                                      </p:cBhvr>
                                    </p:animEffect>
                                    <p:anim calcmode="lin" valueType="num">
                                      <p:cBhvr>
                                        <p:cTn id="32" dur="1000" fill="hold"/>
                                        <p:tgtEl>
                                          <p:spTgt spid="83973"/>
                                        </p:tgtEl>
                                        <p:attrNameLst>
                                          <p:attrName>ppt_x</p:attrName>
                                        </p:attrNameLst>
                                      </p:cBhvr>
                                      <p:tavLst>
                                        <p:tav tm="0">
                                          <p:val>
                                            <p:strVal val="#ppt_x"/>
                                          </p:val>
                                        </p:tav>
                                        <p:tav tm="100000">
                                          <p:val>
                                            <p:strVal val="#ppt_x"/>
                                          </p:val>
                                        </p:tav>
                                      </p:tavLst>
                                    </p:anim>
                                    <p:anim calcmode="lin" valueType="num">
                                      <p:cBhvr>
                                        <p:cTn id="33" dur="1000" fill="hold"/>
                                        <p:tgtEl>
                                          <p:spTgt spid="839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p:bldP spid="83972" grpId="0"/>
      <p:bldP spid="839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4000" smtClean="0"/>
              <a:t>Newton’s First Law </a:t>
            </a:r>
            <a:br>
              <a:rPr lang="en-US" sz="4000" smtClean="0"/>
            </a:br>
            <a:r>
              <a:rPr lang="en-US" sz="4000" smtClean="0"/>
              <a:t>(law of inertia)</a:t>
            </a:r>
          </a:p>
        </p:txBody>
      </p:sp>
      <p:sp>
        <p:nvSpPr>
          <p:cNvPr id="22531" name="Rectangle 3"/>
          <p:cNvSpPr>
            <a:spLocks noGrp="1" noChangeArrowheads="1"/>
          </p:cNvSpPr>
          <p:nvPr>
            <p:ph type="body" idx="1"/>
          </p:nvPr>
        </p:nvSpPr>
        <p:spPr/>
        <p:txBody>
          <a:bodyPr/>
          <a:lstStyle/>
          <a:p>
            <a:pPr eaLnBrk="1" hangingPunct="1"/>
            <a:r>
              <a:rPr lang="en-US" sz="4400" smtClean="0"/>
              <a:t>MASS is the measure of the amount of matter  in an object.</a:t>
            </a:r>
          </a:p>
          <a:p>
            <a:pPr eaLnBrk="1" hangingPunct="1">
              <a:buFontTx/>
              <a:buNone/>
            </a:pPr>
            <a:endParaRPr lang="en-US" sz="4400" smtClean="0"/>
          </a:p>
          <a:p>
            <a:pPr eaLnBrk="1" hangingPunct="1"/>
            <a:r>
              <a:rPr lang="en-US" altLang="zh-CN" sz="4400" smtClean="0">
                <a:ea typeface="宋体" pitchFamily="-107" charset="-122"/>
              </a:rPr>
              <a:t>It is measured in Kilograms </a:t>
            </a:r>
            <a:endParaRPr lang="en-US" sz="44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4000" smtClean="0"/>
              <a:t>Newton’s First Law </a:t>
            </a:r>
            <a:br>
              <a:rPr lang="en-US" sz="4000" smtClean="0"/>
            </a:br>
            <a:r>
              <a:rPr lang="en-US" sz="4000" smtClean="0"/>
              <a:t>(law of inertia)</a:t>
            </a:r>
          </a:p>
        </p:txBody>
      </p:sp>
      <p:sp>
        <p:nvSpPr>
          <p:cNvPr id="24579" name="Rectangle 3"/>
          <p:cNvSpPr>
            <a:spLocks noGrp="1" noChangeArrowheads="1"/>
          </p:cNvSpPr>
          <p:nvPr>
            <p:ph type="body" idx="1"/>
          </p:nvPr>
        </p:nvSpPr>
        <p:spPr/>
        <p:txBody>
          <a:bodyPr/>
          <a:lstStyle/>
          <a:p>
            <a:pPr eaLnBrk="1" hangingPunct="1"/>
            <a:r>
              <a:rPr lang="en-US" sz="4000" smtClean="0"/>
              <a:t>INERTIA is a property of an object that describes how ______________________ the motion of the object</a:t>
            </a:r>
          </a:p>
          <a:p>
            <a:pPr eaLnBrk="1" hangingPunct="1"/>
            <a:endParaRPr lang="en-US" sz="4000" smtClean="0"/>
          </a:p>
          <a:p>
            <a:pPr eaLnBrk="1" hangingPunct="1"/>
            <a:r>
              <a:rPr lang="en-US" altLang="zh-CN" sz="4000" smtClean="0">
                <a:ea typeface="宋体" pitchFamily="-107" charset="-122"/>
              </a:rPr>
              <a:t>more _____ means more ____ </a:t>
            </a:r>
            <a:endParaRPr lang="en-US" sz="4000" smtClean="0"/>
          </a:p>
        </p:txBody>
      </p:sp>
      <p:sp>
        <p:nvSpPr>
          <p:cNvPr id="73732" name="Text Box 4"/>
          <p:cNvSpPr txBox="1">
            <a:spLocks noChangeArrowheads="1"/>
          </p:cNvSpPr>
          <p:nvPr/>
        </p:nvSpPr>
        <p:spPr bwMode="auto">
          <a:xfrm>
            <a:off x="304800" y="2819400"/>
            <a:ext cx="7010400" cy="708025"/>
          </a:xfrm>
          <a:prstGeom prst="rect">
            <a:avLst/>
          </a:prstGeom>
          <a:noFill/>
          <a:ln w="9525">
            <a:noFill/>
            <a:miter lim="800000"/>
            <a:headEnd/>
            <a:tailEnd/>
          </a:ln>
        </p:spPr>
        <p:txBody>
          <a:bodyPr>
            <a:spAutoFit/>
          </a:bodyPr>
          <a:lstStyle/>
          <a:p>
            <a:pPr algn="ctr" eaLnBrk="0" hangingPunct="0">
              <a:spcBef>
                <a:spcPct val="50000"/>
              </a:spcBef>
            </a:pPr>
            <a:r>
              <a:rPr lang="en-US" sz="4000" b="0">
                <a:solidFill>
                  <a:schemeClr val="tx2"/>
                </a:solidFill>
                <a:latin typeface="Boulder" pitchFamily="-107" charset="0"/>
              </a:rPr>
              <a:t>much it will resist change to</a:t>
            </a:r>
          </a:p>
        </p:txBody>
      </p:sp>
      <p:sp>
        <p:nvSpPr>
          <p:cNvPr id="73733" name="Text Box 5"/>
          <p:cNvSpPr txBox="1">
            <a:spLocks noChangeArrowheads="1"/>
          </p:cNvSpPr>
          <p:nvPr/>
        </p:nvSpPr>
        <p:spPr bwMode="auto">
          <a:xfrm>
            <a:off x="1676400" y="4953000"/>
            <a:ext cx="2590800" cy="701675"/>
          </a:xfrm>
          <a:prstGeom prst="rect">
            <a:avLst/>
          </a:prstGeom>
          <a:noFill/>
          <a:ln w="9525">
            <a:noFill/>
            <a:miter lim="800000"/>
            <a:headEnd/>
            <a:tailEnd/>
          </a:ln>
        </p:spPr>
        <p:txBody>
          <a:bodyPr>
            <a:spAutoFit/>
          </a:bodyPr>
          <a:lstStyle/>
          <a:p>
            <a:pPr algn="ctr" eaLnBrk="0" hangingPunct="0">
              <a:spcBef>
                <a:spcPct val="50000"/>
              </a:spcBef>
            </a:pPr>
            <a:r>
              <a:rPr lang="en-US" sz="4000" b="0">
                <a:solidFill>
                  <a:schemeClr val="tx2"/>
                </a:solidFill>
                <a:latin typeface="Boulder" pitchFamily="-107" charset="0"/>
              </a:rPr>
              <a:t>mass</a:t>
            </a:r>
          </a:p>
        </p:txBody>
      </p:sp>
      <p:sp>
        <p:nvSpPr>
          <p:cNvPr id="73734" name="Text Box 6"/>
          <p:cNvSpPr txBox="1">
            <a:spLocks noChangeArrowheads="1"/>
          </p:cNvSpPr>
          <p:nvPr/>
        </p:nvSpPr>
        <p:spPr bwMode="auto">
          <a:xfrm>
            <a:off x="6096000" y="4953000"/>
            <a:ext cx="2590800" cy="701675"/>
          </a:xfrm>
          <a:prstGeom prst="rect">
            <a:avLst/>
          </a:prstGeom>
          <a:noFill/>
          <a:ln w="9525">
            <a:noFill/>
            <a:miter lim="800000"/>
            <a:headEnd/>
            <a:tailEnd/>
          </a:ln>
        </p:spPr>
        <p:txBody>
          <a:bodyPr>
            <a:spAutoFit/>
          </a:bodyPr>
          <a:lstStyle/>
          <a:p>
            <a:pPr algn="ctr" eaLnBrk="0" hangingPunct="0">
              <a:spcBef>
                <a:spcPct val="50000"/>
              </a:spcBef>
            </a:pPr>
            <a:r>
              <a:rPr lang="en-US" sz="4000" b="0">
                <a:solidFill>
                  <a:schemeClr val="tx2"/>
                </a:solidFill>
                <a:latin typeface="Boulder" pitchFamily="-107" charset="0"/>
              </a:rPr>
              <a:t>inertia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3732">
                                            <p:txEl>
                                              <p:pRg st="0" end="0"/>
                                            </p:txEl>
                                          </p:spTgt>
                                        </p:tgtEl>
                                        <p:attrNameLst>
                                          <p:attrName>style.visibility</p:attrName>
                                        </p:attrNameLst>
                                      </p:cBhvr>
                                      <p:to>
                                        <p:strVal val="visible"/>
                                      </p:to>
                                    </p:set>
                                    <p:animEffect transition="in" filter="dissolve">
                                      <p:cBhvr>
                                        <p:cTn id="7" dur="500"/>
                                        <p:tgtEl>
                                          <p:spTgt spid="737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3733">
                                            <p:txEl>
                                              <p:pRg st="0" end="0"/>
                                            </p:txEl>
                                          </p:spTgt>
                                        </p:tgtEl>
                                        <p:attrNameLst>
                                          <p:attrName>style.visibility</p:attrName>
                                        </p:attrNameLst>
                                      </p:cBhvr>
                                      <p:to>
                                        <p:strVal val="visible"/>
                                      </p:to>
                                    </p:set>
                                    <p:animEffect transition="in" filter="dissolve">
                                      <p:cBhvr>
                                        <p:cTn id="12" dur="500"/>
                                        <p:tgtEl>
                                          <p:spTgt spid="7373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3734">
                                            <p:txEl>
                                              <p:pRg st="0" end="0"/>
                                            </p:txEl>
                                          </p:spTgt>
                                        </p:tgtEl>
                                        <p:attrNameLst>
                                          <p:attrName>style.visibility</p:attrName>
                                        </p:attrNameLst>
                                      </p:cBhvr>
                                      <p:to>
                                        <p:strVal val="visible"/>
                                      </p:to>
                                    </p:set>
                                    <p:animEffect transition="in" filter="dissolve">
                                      <p:cBhvr>
                                        <p:cTn id="17" dur="500"/>
                                        <p:tgtEl>
                                          <p:spTgt spid="737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1</a:t>
            </a:r>
            <a:r>
              <a:rPr lang="en-US" baseline="30000" smtClean="0"/>
              <a:t>st</a:t>
            </a:r>
            <a:r>
              <a:rPr lang="en-US" smtClean="0"/>
              <a:t> Law </a:t>
            </a:r>
          </a:p>
        </p:txBody>
      </p:sp>
      <p:pic>
        <p:nvPicPr>
          <p:cNvPr id="26627" name="Picture 3" descr="j0336838"/>
          <p:cNvPicPr>
            <a:picLocks noChangeAspect="1" noChangeArrowheads="1" noCrop="1"/>
          </p:cNvPicPr>
          <p:nvPr>
            <p:ph sz="half" idx="1"/>
          </p:nvPr>
        </p:nvPicPr>
        <p:blipFill>
          <a:blip r:embed="rId2"/>
          <a:srcRect/>
          <a:stretch>
            <a:fillRect/>
          </a:stretch>
        </p:blipFill>
        <p:spPr>
          <a:xfrm>
            <a:off x="457200" y="1828800"/>
            <a:ext cx="3886200" cy="3746500"/>
          </a:xfrm>
          <a:noFill/>
        </p:spPr>
      </p:pic>
      <p:sp>
        <p:nvSpPr>
          <p:cNvPr id="26628" name="Rectangle 4"/>
          <p:cNvSpPr>
            <a:spLocks noGrp="1" noChangeArrowheads="1"/>
          </p:cNvSpPr>
          <p:nvPr>
            <p:ph type="body" sz="half" idx="2"/>
          </p:nvPr>
        </p:nvSpPr>
        <p:spPr/>
        <p:txBody>
          <a:bodyPr/>
          <a:lstStyle/>
          <a:p>
            <a:pPr eaLnBrk="1" hangingPunct="1"/>
            <a:r>
              <a:rPr lang="en-US" sz="4000" smtClean="0"/>
              <a:t>Unless acted upon by an unbalanced force, this golf ball would sit on the tee forever. </a:t>
            </a:r>
          </a:p>
        </p:txBody>
      </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a:ln>
              <a:noFill/>
            </a:ln>
            <a:solidFill>
              <a:schemeClr val="tx1"/>
            </a:solidFill>
            <a:effectLst/>
            <a:latin typeface="Lucida Console"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600" b="1" i="0" u="none" strike="noStrike" cap="none" normalizeH="0" baseline="0">
            <a:ln>
              <a:noFill/>
            </a:ln>
            <a:solidFill>
              <a:schemeClr val="tx1"/>
            </a:solidFill>
            <a:effectLst/>
            <a:latin typeface="Lucida Console" pitchFamily="-107"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themeOverride>
</file>

<file path=ppt/theme/themeOverride2.xml><?xml version="1.0" encoding="utf-8"?>
<a:themeOverride xmlns:a="http://schemas.openxmlformats.org/drawingml/2006/main">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themeOverride>
</file>

<file path=docProps/app.xml><?xml version="1.0" encoding="utf-8"?>
<Properties xmlns="http://schemas.openxmlformats.org/officeDocument/2006/extended-properties" xmlns:vt="http://schemas.openxmlformats.org/officeDocument/2006/docPropsVTypes">
  <TotalTime>6157</TotalTime>
  <Words>1005</Words>
  <Application>Microsoft Office PowerPoint</Application>
  <PresentationFormat>On-screen Show (4:3)</PresentationFormat>
  <Paragraphs>134</Paragraphs>
  <Slides>32</Slides>
  <Notes>3</Notes>
  <HiddenSlides>0</HiddenSlides>
  <MMClips>3</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Lucida Console</vt:lpstr>
      <vt:lpstr>ＭＳ Ｐゴシック</vt:lpstr>
      <vt:lpstr>Arial</vt:lpstr>
      <vt:lpstr>Bookman Old Style</vt:lpstr>
      <vt:lpstr>宋体</vt:lpstr>
      <vt:lpstr>Boulder</vt:lpstr>
      <vt:lpstr>Garamond</vt:lpstr>
      <vt:lpstr>Matisse ITC</vt:lpstr>
      <vt:lpstr>Gill Sans Ultra Bold</vt:lpstr>
      <vt:lpstr>Times New Roman</vt:lpstr>
      <vt:lpstr>Default Design</vt:lpstr>
      <vt:lpstr>Slide 1</vt:lpstr>
      <vt:lpstr>Newton’s Contributions</vt:lpstr>
      <vt:lpstr>Newton’s First Law (law of inertia)</vt:lpstr>
      <vt:lpstr>Balanced Force</vt:lpstr>
      <vt:lpstr>Unbalanced Forces</vt:lpstr>
      <vt:lpstr>If objects in motion tend to stay in motion, why don’t moving objects keep moving forever?</vt:lpstr>
      <vt:lpstr>Newton’s First Law  (law of inertia)</vt:lpstr>
      <vt:lpstr>Newton’s First Law  (law of inertia)</vt:lpstr>
      <vt:lpstr>1st Law </vt:lpstr>
      <vt:lpstr>Slide 10</vt:lpstr>
      <vt:lpstr>1st Law </vt:lpstr>
      <vt:lpstr>Slide 12</vt:lpstr>
      <vt:lpstr>Slide 13</vt:lpstr>
      <vt:lpstr>Slide 14</vt:lpstr>
      <vt:lpstr>Newton’s Second Law</vt:lpstr>
      <vt:lpstr>Newton’s Second Law</vt:lpstr>
      <vt:lpstr>Newton’s Second Law</vt:lpstr>
      <vt:lpstr>Newton’s Third Law</vt:lpstr>
      <vt:lpstr>Newton’s 3rd Law</vt:lpstr>
      <vt:lpstr>Think about it . . .</vt:lpstr>
      <vt:lpstr>Newton’s Third Law</vt:lpstr>
      <vt:lpstr>Newton’s Third Law</vt:lpstr>
      <vt:lpstr>Slide 23</vt:lpstr>
      <vt:lpstr>Slide 24</vt:lpstr>
      <vt:lpstr>Slide 25</vt:lpstr>
      <vt:lpstr>Consider hitting a baseball with a bat.  If we call the force applied to the ball by the bat the action force, identify the reaction force. </vt:lpstr>
      <vt:lpstr>Newton’s 3rd Law</vt:lpstr>
      <vt:lpstr>Newton’s 3rd Law</vt:lpstr>
      <vt:lpstr>Slide 29</vt:lpstr>
      <vt:lpstr>Slide 30</vt:lpstr>
      <vt:lpstr>Review</vt:lpstr>
      <vt:lpstr>Slide 32</vt:lpstr>
    </vt:vector>
  </TitlesOfParts>
  <Company>self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Raymond B Yoh</dc:creator>
  <cp:lastModifiedBy>vhassell</cp:lastModifiedBy>
  <cp:revision>36</cp:revision>
  <dcterms:created xsi:type="dcterms:W3CDTF">2008-05-12T17:30:09Z</dcterms:created>
  <dcterms:modified xsi:type="dcterms:W3CDTF">2010-10-19T16:40:21Z</dcterms:modified>
</cp:coreProperties>
</file>